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3" r:id="rId6"/>
    <p:sldId id="314" r:id="rId7"/>
    <p:sldId id="315" r:id="rId8"/>
    <p:sldId id="316" r:id="rId9"/>
    <p:sldId id="317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1BB43-ED19-401C-8B3C-F1C804B70AC2}" v="1" dt="2024-06-12T09:20:09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9960-4ACF-926D-56AE-C587F1198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01787-130D-9110-7CB7-86067C57F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EADED-72B1-1652-3CDF-006E45A7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3021-9F29-E672-20FB-F6B8FFE7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AB79C-3122-430D-9088-3327E1D1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65-BDB5-8967-917A-99FF130E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4B47D-75C6-3219-CD5F-F0B056483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9D498-4218-6E60-21D1-1AFB7A04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AFF91-3379-3F2B-3585-5C9D4BF4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5C23-43A5-D392-18C2-1F0C0187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CA72-F46D-43B2-B128-F52E805C3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78F8D-3ADC-A1F9-44F4-76CF265A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70F6-EADC-5115-46B7-65B9C202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04746-A7A1-8503-A024-B079A97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CAB59-FD1D-B74C-A68F-B2BDAEED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8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Kildehenvisning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E32101C-9D0A-874D-B2A1-659D90789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D3EC-E403-BD0A-72AB-5629F8C6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047A0-57B8-7383-897B-24D0F446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416E-E4F6-C62B-FD92-BD841995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93294-63BE-44BF-1CBD-34A27B02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14B5-1A96-84B6-C8ED-0676319C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1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31BD-E5A9-615E-B6D0-225C105E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70954-B769-D3D7-F8D1-CCB3E3197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ECA8B-E48D-2709-1F0F-3B72033D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95E1-1EDD-34C2-B7AC-90F01F79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A9114-5C1D-66AA-A796-6DD83691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5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FC53-666F-2A2D-93F9-6A2DD837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FC752-04CD-4415-69CF-B65E47469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D6E91-D42B-8A07-B164-37683E1D3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0DC43-B1B5-D9C0-E900-2802BD70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30D52-3C9A-1438-4C56-C4517355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F220-2244-C0A5-497C-54A37143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3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DF2E-A4A2-4346-EB91-D7A40C73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5C86C-A55F-66D4-D8DF-2EA813542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C8A0B-7D3F-D067-85FF-C887C1B8A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F7BC9-80F0-6F0A-3768-A997EB969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F64ED-0D57-1A27-00EA-AFDB61D55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B6821-A878-0185-1B57-DC7CBF26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1B6DD-74DD-CFE6-A190-1ED2FB86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35B7F-2E20-59BD-4C41-0C3132FD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06FA-B63A-BD99-49EC-6B0906FE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6D818-F7CC-AB0B-02EB-67F2D041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93B70-E52B-A0D9-A3D1-0DF17695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12CF-90CB-B70B-1C53-6E423F7E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3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F54B5-6C5F-E065-7636-0B0B8B0F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4BD8C-CF25-76F6-B4FC-EC686785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4E720-B589-6D54-9FB0-F830A881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4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AF95-44DC-3F6B-2DA8-A83F113C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D5B2-511A-D609-C01C-355CFECE3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F6FB5-49EF-423E-F8BA-FAAFB58E8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95140-7368-5EEF-3DED-3288730E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80340-2C62-C88E-85FE-FF41C35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6CB21-567B-EE66-BE68-72820764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0F7C-5F27-465C-88EC-22E1BC12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77A7F-5E0B-76F2-2392-7BF1CA9A8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A8154-BBF5-FF5C-72C4-2EF562C1C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E7C60-8448-FA9B-1DAF-7B7D6075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CB759-4F50-2962-2562-888B93A2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D6EA9-FFA9-32CE-D4CE-9409D2D8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3C877-0BD6-5EC6-919A-9BEB0B41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F0DCB-0F38-73C6-7FBD-25A6E58F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5649E-3169-6486-8952-FC46B0572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33806-735C-4A60-898B-7E1EC89962C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82CC-AD95-88F8-C0F0-064709302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B87BE-8C61-3340-4E0C-FAC8DF708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1F3207-F8B6-4CDE-89E2-CA2C2EF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0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foreurope.eu/the-foreign-policy-dimension-of-the-rule-of-law-conditionalit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C156A4F-3EB3-E04F-9414-7E656348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>
            <a:normAutofit/>
          </a:bodyPr>
          <a:lstStyle/>
          <a:p>
            <a:endParaRPr lang="nb-NO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F57B0D9-81A1-4DF4-AB5D-05EC35CA5D10}"/>
              </a:ext>
            </a:extLst>
          </p:cNvPr>
          <p:cNvSpPr txBox="1"/>
          <p:nvPr/>
        </p:nvSpPr>
        <p:spPr>
          <a:xfrm>
            <a:off x="1941342" y="1294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0670F-47E9-DD21-73FA-9CCDEEC699C6}"/>
              </a:ext>
            </a:extLst>
          </p:cNvPr>
          <p:cNvSpPr txBox="1"/>
          <p:nvPr/>
        </p:nvSpPr>
        <p:spPr>
          <a:xfrm>
            <a:off x="6592863" y="5257800"/>
            <a:ext cx="5036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article is part to the Research Council of Norway-funded project “Lowering the Bar? Compliance Negotiations and the EU-Ukraine Association Agreement” (grant number 315777)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E80B68-E635-9756-8B60-6771742AB543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13280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US" sz="3200" b="1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Political conditionality as EU foreign policy and crisis management tool. The case of EU wartime political conditionality vis-à-vis Ukraine </a:t>
            </a:r>
            <a:b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58ADBD-A79F-1821-C432-1F39F8719B94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Maryna Rabinovych and Anne Pintsch</a:t>
            </a:r>
          </a:p>
          <a:p>
            <a:r>
              <a:rPr lang="en-US"/>
              <a:t>University of Agder, Norway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78DAF-FF57-FF7E-2F83-8019D78F3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342" y="5776534"/>
            <a:ext cx="3088456" cy="100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67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C27F72-2752-0669-69E5-9724226F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7909" y="2023110"/>
            <a:ext cx="2469624" cy="28460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>
                <a:tab pos="87313" algn="l"/>
              </a:tabLst>
            </a:pPr>
            <a:r>
              <a:rPr kumimoji="0" lang="en-US" altLang="en-US" sz="2800" b="1" i="0" u="none" strike="noStrike" kern="1200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+mj-ea"/>
                <a:cs typeface="+mj-cs"/>
              </a:rPr>
              <a:t>Summary of the findings based on the case of Ukraine</a:t>
            </a:r>
            <a:endParaRPr kumimoji="0" lang="en-US" altLang="en-US" sz="2800" b="0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2D0DBD-A2EA-8AB1-5CDA-4AA667C5E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18265"/>
              </p:ext>
            </p:extLst>
          </p:nvPr>
        </p:nvGraphicFramePr>
        <p:xfrm>
          <a:off x="616252" y="1537726"/>
          <a:ext cx="7454298" cy="3853502"/>
        </p:xfrm>
        <a:graphic>
          <a:graphicData uri="http://schemas.openxmlformats.org/drawingml/2006/table">
            <a:tbl>
              <a:tblPr firstRow="1" firstCol="1" bandRow="1"/>
              <a:tblGrid>
                <a:gridCol w="962119">
                  <a:extLst>
                    <a:ext uri="{9D8B030D-6E8A-4147-A177-3AD203B41FA5}">
                      <a16:colId xmlns:a16="http://schemas.microsoft.com/office/drawing/2014/main" val="576989710"/>
                    </a:ext>
                  </a:extLst>
                </a:gridCol>
                <a:gridCol w="1219550">
                  <a:extLst>
                    <a:ext uri="{9D8B030D-6E8A-4147-A177-3AD203B41FA5}">
                      <a16:colId xmlns:a16="http://schemas.microsoft.com/office/drawing/2014/main" val="2645168165"/>
                    </a:ext>
                  </a:extLst>
                </a:gridCol>
                <a:gridCol w="1002413">
                  <a:extLst>
                    <a:ext uri="{9D8B030D-6E8A-4147-A177-3AD203B41FA5}">
                      <a16:colId xmlns:a16="http://schemas.microsoft.com/office/drawing/2014/main" val="660632821"/>
                    </a:ext>
                  </a:extLst>
                </a:gridCol>
                <a:gridCol w="1953787">
                  <a:extLst>
                    <a:ext uri="{9D8B030D-6E8A-4147-A177-3AD203B41FA5}">
                      <a16:colId xmlns:a16="http://schemas.microsoft.com/office/drawing/2014/main" val="2058927911"/>
                    </a:ext>
                  </a:extLst>
                </a:gridCol>
                <a:gridCol w="2316429">
                  <a:extLst>
                    <a:ext uri="{9D8B030D-6E8A-4147-A177-3AD203B41FA5}">
                      <a16:colId xmlns:a16="http://schemas.microsoft.com/office/drawing/2014/main" val="25520491"/>
                    </a:ext>
                  </a:extLst>
                </a:gridCol>
              </a:tblGrid>
              <a:tr h="426049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Long-term approach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Resilience of state institutions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Societal resilience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Local ownership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128501"/>
                  </a:ext>
                </a:extLst>
              </a:tr>
              <a:tr h="1200765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Pre-accession conditionality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Uncontested compatibility, given the duration of the enlargement process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Uncontested compatibility, opportunity to focus on specific institutions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panose="05050102010706020507" pitchFamily="18" charset="2"/>
                        <a:buChar char="·"/>
                        <a:tabLst>
                          <a:tab pos="87630" algn="l"/>
                        </a:tabLs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Compatibility largely depends on the scope of conditionality and progress of both the war and enlargement process.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Likely to deteriorate in the absence of tangible progress.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Compatibility largely depends on the design of a respective funding instrument and national procedures and practices for reform plans’ development and compliance monitoring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27104"/>
                  </a:ext>
                </a:extLst>
              </a:tr>
              <a:tr h="696393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MFA-based conditionality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Compatibility depends on the EU’s complementary approach to conditionality and coordination with other instruments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02" marR="65802" marT="32901" marB="3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Not compatible, focus on top-down logic and state institutions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02" marR="65802" marT="32901" marB="3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34786"/>
                  </a:ext>
                </a:extLst>
              </a:tr>
              <a:tr h="807204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Recovery-related conditionality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Uncontested compatibility, given the scale of recovery effort needed for Ukraine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02" marR="65802" marT="32901" marB="3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Compatibility largely depends on the design of a respective funding instrument, Ukraine Plan – positive example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Compatibility largely depends on the design of a respective funding instrument and national procedures and practices for reform plans’ development and compliance monitoring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51" marR="49351" marT="68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05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14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05CB8A-4807-F2D3-A88C-64060740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420679"/>
            <a:ext cx="5773271" cy="5324365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Challenge of the interplay between various EU foreign policy objectives (EUGS: self-interest and/vs normative considerations)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/>
              <a:t>Objective</a:t>
            </a:r>
            <a:r>
              <a:rPr lang="en-US" sz="2200" dirty="0"/>
              <a:t>: to investigate the compatibility </a:t>
            </a:r>
            <a:r>
              <a:rPr lang="en-US" sz="2200" dirty="0">
                <a:effectLst/>
                <a:ea typeface="Aptos" panose="020B0004020202020204" pitchFamily="34" charset="0"/>
              </a:rPr>
              <a:t>between the EU’s political conditionality as a policy tool and the EU’s approach to conflict management, as rooted in the EUGS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ea typeface="Aptos" panose="020B0004020202020204" pitchFamily="34" charset="0"/>
              </a:rPr>
              <a:t>Case</a:t>
            </a:r>
            <a:r>
              <a:rPr lang="en-US" sz="2200" dirty="0">
                <a:ea typeface="Aptos" panose="020B0004020202020204" pitchFamily="34" charset="0"/>
              </a:rPr>
              <a:t>: single case of the EU’s wartime application of conditionality vis-à-vis Ukraine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ea typeface="Aptos" panose="020B0004020202020204" pitchFamily="34" charset="0"/>
              </a:rPr>
              <a:t>Case selection:</a:t>
            </a:r>
          </a:p>
          <a:p>
            <a:pPr marL="1028700" lvl="1" indent="-342900" algn="just"/>
            <a:r>
              <a:rPr lang="en-US" sz="2200" dirty="0">
                <a:ea typeface="Aptos" panose="020B0004020202020204" pitchFamily="34" charset="0"/>
              </a:rPr>
              <a:t>F</a:t>
            </a:r>
            <a:r>
              <a:rPr lang="en-US" sz="2200" dirty="0">
                <a:effectLst/>
                <a:ea typeface="Aptos" panose="020B0004020202020204" pitchFamily="34" charset="0"/>
              </a:rPr>
              <a:t>irst-ever case of the EU’s application of political conditionality amidst a full-scale war in a target country</a:t>
            </a:r>
          </a:p>
          <a:p>
            <a:pPr marL="1028700" lvl="1" indent="-342900" algn="just"/>
            <a:r>
              <a:rPr lang="en-US" sz="2200" dirty="0">
                <a:effectLst/>
                <a:ea typeface="Aptos" panose="020B0004020202020204" pitchFamily="34" charset="0"/>
              </a:rPr>
              <a:t>Illustrative of the evolving nexus between the EU’s conflict management and enlargement policies</a:t>
            </a:r>
          </a:p>
          <a:p>
            <a:pPr marL="1028700" lvl="1" indent="-342900" algn="just"/>
            <a:endParaRPr lang="en-US" sz="2200" dirty="0">
              <a:effectLst/>
              <a:ea typeface="Aptos" panose="020B00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ea typeface="Aptos" panose="020B0004020202020204" pitchFamily="34" charset="0"/>
            </a:endParaRPr>
          </a:p>
          <a:p>
            <a:pPr marL="1028700" lvl="1" indent="-342900" algn="just"/>
            <a:endParaRPr lang="en-US" dirty="0">
              <a:effectLst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1C74C-10D3-34E9-7CA0-9E40CED3E7D0}"/>
              </a:ext>
            </a:extLst>
          </p:cNvPr>
          <p:cNvSpPr txBox="1"/>
          <p:nvPr/>
        </p:nvSpPr>
        <p:spPr>
          <a:xfrm>
            <a:off x="1945638" y="274316"/>
            <a:ext cx="8618820" cy="64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idea</a:t>
            </a:r>
            <a:endParaRPr lang="en-US" sz="35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EU External Investment Plan – Opportunity to present projects open! - Blog  - Schuman Associates">
            <a:extLst>
              <a:ext uri="{FF2B5EF4-FFF2-40B4-BE49-F238E27FC236}">
                <a16:creationId xmlns:a16="http://schemas.microsoft.com/office/drawing/2014/main" id="{9CC37161-D539-F840-8245-83C246F92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54" y="1420680"/>
            <a:ext cx="3275704" cy="35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2463D-01E8-91ED-7503-F285FA51D27E}"/>
              </a:ext>
            </a:extLst>
          </p:cNvPr>
          <p:cNvSpPr txBox="1"/>
          <p:nvPr/>
        </p:nvSpPr>
        <p:spPr>
          <a:xfrm>
            <a:off x="7507044" y="5947634"/>
            <a:ext cx="47082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https://www.schumanassociates.com/newsroom/eu-external-investment-plan-opportunity-to-present-projects-open</a:t>
            </a:r>
          </a:p>
        </p:txBody>
      </p:sp>
    </p:spTree>
    <p:extLst>
      <p:ext uri="{BB962C8B-B14F-4D97-AF65-F5344CB8AC3E}">
        <p14:creationId xmlns:p14="http://schemas.microsoft.com/office/powerpoint/2010/main" val="11128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26878D-5236-0F7F-A623-B16339DF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75" y="1207752"/>
            <a:ext cx="10392507" cy="4655100"/>
          </a:xfrm>
        </p:spPr>
        <p:txBody>
          <a:bodyPr>
            <a:normAutofit lnSpcReduction="10000"/>
          </a:bodyPr>
          <a:lstStyle/>
          <a:p>
            <a:pPr marL="285750" indent="176213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Two-step approach</a:t>
            </a:r>
          </a:p>
          <a:p>
            <a:pPr marL="569913" lvl="1" indent="176213" algn="just"/>
            <a:r>
              <a:rPr lang="en-US" dirty="0">
                <a:solidFill>
                  <a:srgbClr val="000000"/>
                </a:solidFill>
              </a:rPr>
              <a:t>Exploring the conceptual compatibility between political conditionality and three EUGS-rooted aspects of the EU’s approach to conflict management</a:t>
            </a:r>
          </a:p>
          <a:p>
            <a:pPr marL="1027113" lvl="2" indent="176213" algn="just"/>
            <a:r>
              <a:rPr lang="en-US" dirty="0">
                <a:solidFill>
                  <a:srgbClr val="000000"/>
                </a:solidFill>
              </a:rPr>
              <a:t>Long-term approach</a:t>
            </a:r>
          </a:p>
          <a:p>
            <a:pPr marL="1027113" lvl="2" indent="176213" algn="just"/>
            <a:r>
              <a:rPr lang="en-US" dirty="0">
                <a:solidFill>
                  <a:srgbClr val="000000"/>
                </a:solidFill>
              </a:rPr>
              <a:t>State and societal resilience and </a:t>
            </a:r>
          </a:p>
          <a:p>
            <a:pPr marL="1027113" lvl="2" indent="176213" algn="just"/>
            <a:r>
              <a:rPr lang="en-US" dirty="0">
                <a:solidFill>
                  <a:srgbClr val="000000"/>
                </a:solidFill>
              </a:rPr>
              <a:t>Local ownership</a:t>
            </a:r>
          </a:p>
          <a:p>
            <a:pPr marL="569913" lvl="1" indent="176213" algn="just"/>
            <a:r>
              <a:rPr lang="en-US" sz="2400" dirty="0">
                <a:solidFill>
                  <a:srgbClr val="000000"/>
                </a:solidFill>
              </a:rPr>
              <a:t>Utilizing the case of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the EU’s application of conditionality vis-à-vis Ukraine amidst Russia’s war against Ukraine to explore how the interplay between these features has worked in practice</a:t>
            </a:r>
          </a:p>
          <a:p>
            <a:pPr marL="569913" lvl="1" indent="176213" algn="just"/>
            <a:endParaRPr lang="en-US" dirty="0">
              <a:solidFill>
                <a:srgbClr val="000000"/>
              </a:solidFill>
            </a:endParaRPr>
          </a:p>
          <a:p>
            <a:pPr marL="569913" lvl="1" indent="176213" algn="just"/>
            <a:r>
              <a:rPr lang="en-US" sz="2400" b="1" dirty="0">
                <a:solidFill>
                  <a:srgbClr val="C00000"/>
                </a:solidFill>
              </a:rPr>
              <a:t>Argument: </a:t>
            </a:r>
            <a:r>
              <a:rPr lang="en-US" sz="2400" dirty="0"/>
              <a:t>conditionality is intertwined with the EU’s approach to crisis </a:t>
            </a:r>
            <a:r>
              <a:rPr lang="en-US" dirty="0"/>
              <a:t>management </a:t>
            </a:r>
            <a:r>
              <a:rPr lang="en-US" sz="2400" dirty="0"/>
              <a:t>but may bear conceptual contradictions with some of its aspects, such as societal resilience and local ownership</a:t>
            </a:r>
            <a:endParaRPr lang="en-US" sz="2400" b="1" dirty="0">
              <a:solidFill>
                <a:srgbClr val="C00000"/>
              </a:solidFill>
            </a:endParaRPr>
          </a:p>
          <a:p>
            <a:pPr marL="569913" lvl="1" indent="0" algn="just">
              <a:buNone/>
            </a:pP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7837A4-40D4-3FBA-7B98-46D08ADAD851}"/>
              </a:ext>
            </a:extLst>
          </p:cNvPr>
          <p:cNvSpPr txBox="1"/>
          <p:nvPr/>
        </p:nvSpPr>
        <p:spPr>
          <a:xfrm>
            <a:off x="1991806" y="419127"/>
            <a:ext cx="861882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Analytical approach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7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70C63-78BD-F708-4B1B-30B1B182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87" y="1332405"/>
            <a:ext cx="5147968" cy="499718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Centrality of political conditionality in the EU’s efforts to foster democratic transformation in third countries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Diversification of EU conditionality (ex- ante, ex-post, positive and negative conditionality)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“External incentives” and socialization models of </a:t>
            </a:r>
            <a:r>
              <a:rPr lang="en-US" i="1" dirty="0">
                <a:solidFill>
                  <a:schemeClr val="tx1"/>
                </a:solidFill>
              </a:rPr>
              <a:t>ex-ante </a:t>
            </a:r>
            <a:r>
              <a:rPr lang="en-US" dirty="0">
                <a:solidFill>
                  <a:schemeClr val="tx1"/>
                </a:solidFill>
              </a:rPr>
              <a:t>positive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conditionality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Less frequently used models: </a:t>
            </a:r>
          </a:p>
          <a:p>
            <a:pPr marL="1028700" lvl="1" indent="-342900" algn="just"/>
            <a:r>
              <a:rPr lang="en-US" sz="2000" dirty="0"/>
              <a:t>Ex-ante negative conditionality</a:t>
            </a:r>
          </a:p>
          <a:p>
            <a:pPr marL="1028700" lvl="1" indent="-342900" algn="just"/>
            <a:r>
              <a:rPr lang="en-US" sz="2000" dirty="0">
                <a:solidFill>
                  <a:schemeClr val="tx1"/>
                </a:solidFill>
              </a:rPr>
              <a:t>Ex-post </a:t>
            </a:r>
            <a:r>
              <a:rPr lang="en-US" sz="2000" dirty="0"/>
              <a:t>positive conditionality</a:t>
            </a:r>
          </a:p>
          <a:p>
            <a:pPr marL="1028700" lvl="1" indent="-342900" algn="just"/>
            <a:r>
              <a:rPr lang="en-US" sz="2000" dirty="0">
                <a:solidFill>
                  <a:schemeClr val="tx1"/>
                </a:solidFill>
              </a:rPr>
              <a:t>Ex-post negative conditionality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82743BE-CAB0-C9C0-A7E6-5D310F8EDDDC}"/>
              </a:ext>
            </a:extLst>
          </p:cNvPr>
          <p:cNvSpPr txBox="1">
            <a:spLocks/>
          </p:cNvSpPr>
          <p:nvPr/>
        </p:nvSpPr>
        <p:spPr>
          <a:xfrm>
            <a:off x="1088041" y="348037"/>
            <a:ext cx="10392507" cy="70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b="1" dirty="0">
                <a:solidFill>
                  <a:srgbClr val="C00000"/>
                </a:solidFill>
              </a:rPr>
              <a:t>Political Conditionality</a:t>
            </a:r>
          </a:p>
        </p:txBody>
      </p:sp>
      <p:pic>
        <p:nvPicPr>
          <p:cNvPr id="2050" name="Picture 2" descr="The Foreign Policy Dimension of the Rule of Law Conditionality - A Path For  Europe (PfEU)">
            <a:extLst>
              <a:ext uri="{FF2B5EF4-FFF2-40B4-BE49-F238E27FC236}">
                <a16:creationId xmlns:a16="http://schemas.microsoft.com/office/drawing/2014/main" id="{DF1BFD4A-372C-075A-560D-305D6695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56" y="1332405"/>
            <a:ext cx="4362741" cy="25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A51E3-C20E-5960-7DE8-8365FD1C347A}"/>
              </a:ext>
            </a:extLst>
          </p:cNvPr>
          <p:cNvSpPr txBox="1"/>
          <p:nvPr/>
        </p:nvSpPr>
        <p:spPr>
          <a:xfrm>
            <a:off x="6850456" y="4172735"/>
            <a:ext cx="534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https://pathforeurope.eu/the-foreign-policy-dimension-of-the-rule-of-law-conditionality/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69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4114C8-72ED-2BDF-4144-28A727EBA6CE}"/>
              </a:ext>
            </a:extLst>
          </p:cNvPr>
          <p:cNvSpPr txBox="1"/>
          <p:nvPr/>
        </p:nvSpPr>
        <p:spPr>
          <a:xfrm>
            <a:off x="2291714" y="461183"/>
            <a:ext cx="8346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Relationship between conditionality and the IA features (based on literature)  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18C311-1412-B25F-15F9-B899040B3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77417"/>
              </p:ext>
            </p:extLst>
          </p:nvPr>
        </p:nvGraphicFramePr>
        <p:xfrm>
          <a:off x="4295365" y="1445842"/>
          <a:ext cx="7745744" cy="472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323">
                  <a:extLst>
                    <a:ext uri="{9D8B030D-6E8A-4147-A177-3AD203B41FA5}">
                      <a16:colId xmlns:a16="http://schemas.microsoft.com/office/drawing/2014/main" val="2492396889"/>
                    </a:ext>
                  </a:extLst>
                </a:gridCol>
                <a:gridCol w="5605421">
                  <a:extLst>
                    <a:ext uri="{9D8B030D-6E8A-4147-A177-3AD203B41FA5}">
                      <a16:colId xmlns:a16="http://schemas.microsoft.com/office/drawing/2014/main" val="2830597193"/>
                    </a:ext>
                  </a:extLst>
                </a:gridCol>
              </a:tblGrid>
              <a:tr h="426958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Relationship with political conditionality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76440"/>
                  </a:ext>
                </a:extLst>
              </a:tr>
              <a:tr h="2275013">
                <a:tc>
                  <a:txBody>
                    <a:bodyPr/>
                    <a:lstStyle/>
                    <a:p>
                      <a:r>
                        <a:rPr lang="en-US" b="1" dirty="0"/>
                        <a:t>Long-term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Objective of achieving lasting peace and good governance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Focus on the institutional and social strengths of partner countries as a basis for stable peace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Offering considerable room for facilitating state and institutional development through </a:t>
                      </a:r>
                      <a:r>
                        <a:rPr lang="en-US" i="1" dirty="0"/>
                        <a:t>ex-ante </a:t>
                      </a:r>
                      <a:r>
                        <a:rPr lang="en-US" dirty="0"/>
                        <a:t>and </a:t>
                      </a:r>
                      <a:r>
                        <a:rPr lang="en-US" i="1" dirty="0"/>
                        <a:t>ex-post </a:t>
                      </a:r>
                      <a:r>
                        <a:rPr lang="en-US" dirty="0"/>
                        <a:t>conditionalities (the use of conditionality as a state-building tool in the Western Balkans)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28307"/>
                  </a:ext>
                </a:extLst>
              </a:tr>
              <a:tr h="2002011">
                <a:tc>
                  <a:txBody>
                    <a:bodyPr/>
                    <a:lstStyle/>
                    <a:p>
                      <a:r>
                        <a:rPr lang="en-US" b="1" dirty="0"/>
                        <a:t>Resilience and local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Focus on the agency of a partner country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Dichotomy between state and societal resilience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Conditionality as a traditional tool for building state resilience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Conceptual mismatch between the top-down conditionality logic and the notions of societal resilience and local ownership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95124"/>
                  </a:ext>
                </a:extLst>
              </a:tr>
            </a:tbl>
          </a:graphicData>
        </a:graphic>
      </p:graphicFrame>
      <p:pic>
        <p:nvPicPr>
          <p:cNvPr id="4098" name="Picture 2" descr="What are the peace symbols of today? - Diplo">
            <a:extLst>
              <a:ext uri="{FF2B5EF4-FFF2-40B4-BE49-F238E27FC236}">
                <a16:creationId xmlns:a16="http://schemas.microsoft.com/office/drawing/2014/main" id="{1D98F976-D41C-8173-00B6-C0BD12CC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5843"/>
            <a:ext cx="3538677" cy="28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64D1D-20F4-4096-1FB5-E2AB5C529F91}"/>
              </a:ext>
            </a:extLst>
          </p:cNvPr>
          <p:cNvSpPr txBox="1"/>
          <p:nvPr/>
        </p:nvSpPr>
        <p:spPr>
          <a:xfrm>
            <a:off x="0" y="4725287"/>
            <a:ext cx="2091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Diplomacy.edu </a:t>
            </a:r>
          </a:p>
        </p:txBody>
      </p:sp>
    </p:spTree>
    <p:extLst>
      <p:ext uri="{BB962C8B-B14F-4D97-AF65-F5344CB8AC3E}">
        <p14:creationId xmlns:p14="http://schemas.microsoft.com/office/powerpoint/2010/main" val="136581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1A5BD8-4DBE-36B6-13AA-55F1B00C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65" y="460682"/>
            <a:ext cx="10392507" cy="680055"/>
          </a:xfrm>
        </p:spPr>
        <p:txBody>
          <a:bodyPr>
            <a:normAutofit/>
          </a:bodyPr>
          <a:lstStyle/>
          <a:p>
            <a:pPr algn="ctr"/>
            <a:r>
              <a:rPr lang="nb-NO" sz="2800" b="1" dirty="0">
                <a:solidFill>
                  <a:srgbClr val="C00000"/>
                </a:solidFill>
              </a:rPr>
              <a:t>The Case </a:t>
            </a:r>
            <a:r>
              <a:rPr lang="nb-NO" sz="2800" b="1" dirty="0" err="1">
                <a:solidFill>
                  <a:srgbClr val="C00000"/>
                </a:solidFill>
              </a:rPr>
              <a:t>of</a:t>
            </a:r>
            <a:r>
              <a:rPr lang="nb-NO" sz="2800" b="1" dirty="0">
                <a:solidFill>
                  <a:srgbClr val="C00000"/>
                </a:solidFill>
              </a:rPr>
              <a:t> </a:t>
            </a:r>
            <a:r>
              <a:rPr lang="nb-NO" sz="2800" b="1" dirty="0" err="1">
                <a:solidFill>
                  <a:srgbClr val="C00000"/>
                </a:solidFill>
              </a:rPr>
              <a:t>Ukraine</a:t>
            </a:r>
            <a:r>
              <a:rPr lang="nb-NO" sz="2800" b="1" dirty="0">
                <a:solidFill>
                  <a:srgbClr val="C00000"/>
                </a:solidFill>
              </a:rPr>
              <a:t>: Setting </a:t>
            </a:r>
            <a:r>
              <a:rPr lang="nb-NO" sz="2800" b="1" dirty="0" err="1">
                <a:solidFill>
                  <a:srgbClr val="C00000"/>
                </a:solidFill>
              </a:rPr>
              <a:t>the</a:t>
            </a:r>
            <a:r>
              <a:rPr lang="nb-NO" sz="2800" b="1" dirty="0">
                <a:solidFill>
                  <a:srgbClr val="C00000"/>
                </a:solidFill>
              </a:rPr>
              <a:t> Scene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C6AA5-BB69-EC9A-7731-6290BD0CD733}"/>
              </a:ext>
            </a:extLst>
          </p:cNvPr>
          <p:cNvSpPr txBox="1"/>
          <p:nvPr/>
        </p:nvSpPr>
        <p:spPr>
          <a:xfrm>
            <a:off x="5604714" y="1267485"/>
            <a:ext cx="6101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Three types of conditionality under study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Pre-accession conditionality. </a:t>
            </a:r>
            <a:r>
              <a:rPr lang="en-US" sz="20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Seven conditions attached to the 2022 Commission’s Opinion on Ukraine’s application for EU membership</a:t>
            </a:r>
            <a:r>
              <a:rPr lang="en-US" sz="2000" dirty="0">
                <a:solidFill>
                  <a:srgbClr val="2021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follow-up conditions in connection to the adoption of the negotiating framework</a:t>
            </a:r>
            <a:endParaRPr lang="en-US" sz="2000" dirty="0">
              <a:solidFill>
                <a:srgbClr val="20212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MFA-based conditionality. </a:t>
            </a:r>
            <a:r>
              <a:rPr lang="en-US" sz="20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Political conditions, attached to the EU’s wartime macro-financial assistance (MFA) to Ukraine (2022-2023)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Recovery-related conditionality. </a:t>
            </a:r>
            <a:r>
              <a:rPr lang="en-US" sz="20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Conditionality as part of the EU’s approach to supporting Ukraine’s post-war reconstruction + Ukraine Facility (2024-2027)</a:t>
            </a:r>
          </a:p>
          <a:p>
            <a:pPr lvl="1"/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Ukraine: New €450 million assistance package for 2023 announced by EU - EU  NEIGHBOURS east">
            <a:extLst>
              <a:ext uri="{FF2B5EF4-FFF2-40B4-BE49-F238E27FC236}">
                <a16:creationId xmlns:a16="http://schemas.microsoft.com/office/drawing/2014/main" id="{1D05D45C-9372-C8C8-5B02-D24AB104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2" y="1345293"/>
            <a:ext cx="5059441" cy="31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9F045-27E6-89C5-30F4-7FC4913C93A1}"/>
              </a:ext>
            </a:extLst>
          </p:cNvPr>
          <p:cNvSpPr txBox="1"/>
          <p:nvPr/>
        </p:nvSpPr>
        <p:spPr>
          <a:xfrm>
            <a:off x="144857" y="4693354"/>
            <a:ext cx="235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EU </a:t>
            </a:r>
            <a:r>
              <a:rPr lang="en-US" sz="1200" dirty="0" err="1"/>
              <a:t>Neighbours</a:t>
            </a:r>
            <a:r>
              <a:rPr lang="en-US" sz="1200" dirty="0"/>
              <a:t> East</a:t>
            </a:r>
          </a:p>
        </p:txBody>
      </p:sp>
    </p:spTree>
    <p:extLst>
      <p:ext uri="{BB962C8B-B14F-4D97-AF65-F5344CB8AC3E}">
        <p14:creationId xmlns:p14="http://schemas.microsoft.com/office/powerpoint/2010/main" val="68357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25E853-CB95-1E31-BF3A-FB396388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8" y="1221407"/>
            <a:ext cx="6461484" cy="496713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“Integration through war” situation offering momentum to the EU’s application of conditionality vis-à-vis Ukraine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Seven conditions: focus on governance and resilience of state institutions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Fit with long-term approach (e.g. opportunity for follow-up conditions) but (!) </a:t>
            </a:r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Differences in </a:t>
            </a:r>
            <a:r>
              <a:rPr lang="en-US" i="1" dirty="0"/>
              <a:t> ex-ante</a:t>
            </a:r>
            <a:r>
              <a:rPr lang="en-US" dirty="0"/>
              <a:t> conditionality’s potential to serve as a societal mobilization tool / advance societal resilience </a:t>
            </a:r>
            <a:r>
              <a:rPr lang="nb-NO" dirty="0"/>
              <a:t>&amp;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ownership</a:t>
            </a:r>
            <a:r>
              <a:rPr lang="en-US" dirty="0"/>
              <a:t> (as exemplified by seven conditions &amp; follow-ups)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0CC3602-E55F-355F-185C-AD31160CF081}"/>
              </a:ext>
            </a:extLst>
          </p:cNvPr>
          <p:cNvSpPr txBox="1">
            <a:spLocks/>
          </p:cNvSpPr>
          <p:nvPr/>
        </p:nvSpPr>
        <p:spPr>
          <a:xfrm>
            <a:off x="1024665" y="460682"/>
            <a:ext cx="10392507" cy="68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b="1" dirty="0">
                <a:solidFill>
                  <a:srgbClr val="C00000"/>
                </a:solidFill>
              </a:rPr>
              <a:t>Pre-</a:t>
            </a:r>
            <a:r>
              <a:rPr lang="nb-NO" sz="2800" b="1" dirty="0" err="1">
                <a:solidFill>
                  <a:srgbClr val="C00000"/>
                </a:solidFill>
              </a:rPr>
              <a:t>accession</a:t>
            </a:r>
            <a:r>
              <a:rPr lang="nb-NO" sz="2800" b="1" dirty="0">
                <a:solidFill>
                  <a:srgbClr val="C00000"/>
                </a:solidFill>
              </a:rPr>
              <a:t> </a:t>
            </a:r>
            <a:r>
              <a:rPr lang="nb-NO" sz="2800" b="1" dirty="0" err="1">
                <a:solidFill>
                  <a:srgbClr val="C00000"/>
                </a:solidFill>
              </a:rPr>
              <a:t>conditionality</a:t>
            </a:r>
            <a:r>
              <a:rPr lang="nb-NO" sz="2800" b="1" dirty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EC05E2-5432-9870-EEA0-9F90A6B2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59" y="1229268"/>
            <a:ext cx="3695252" cy="36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F4EAA3-E0C1-F9F7-EA68-242990D06616}"/>
              </a:ext>
            </a:extLst>
          </p:cNvPr>
          <p:cNvSpPr txBox="1"/>
          <p:nvPr/>
        </p:nvSpPr>
        <p:spPr>
          <a:xfrm>
            <a:off x="10006409" y="5013051"/>
            <a:ext cx="208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 (European Commission)</a:t>
            </a:r>
          </a:p>
        </p:txBody>
      </p:sp>
    </p:spTree>
    <p:extLst>
      <p:ext uri="{BB962C8B-B14F-4D97-AF65-F5344CB8AC3E}">
        <p14:creationId xmlns:p14="http://schemas.microsoft.com/office/powerpoint/2010/main" val="110280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22D64-226B-ECF7-3EB2-47BCB470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80" y="1465935"/>
            <a:ext cx="5314587" cy="466592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MFA-based conditionality as complementary </a:t>
            </a:r>
            <a:r>
              <a:rPr lang="en-US"/>
              <a:t>to the seven </a:t>
            </a:r>
            <a:r>
              <a:rPr lang="en-US" dirty="0"/>
              <a:t>conditions in sensitive areas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A solely intergovernmental bargaining strategy, fitting the long-term approach and the ambition of building resilience of state institutions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Perceived domestically as a technical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8BA6238-C539-71A2-4CA1-A40D6915F6D2}"/>
              </a:ext>
            </a:extLst>
          </p:cNvPr>
          <p:cNvSpPr txBox="1">
            <a:spLocks/>
          </p:cNvSpPr>
          <p:nvPr/>
        </p:nvSpPr>
        <p:spPr>
          <a:xfrm>
            <a:off x="1024665" y="460682"/>
            <a:ext cx="10392507" cy="68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b="1" dirty="0">
                <a:solidFill>
                  <a:srgbClr val="C00000"/>
                </a:solidFill>
              </a:rPr>
              <a:t>MFA-</a:t>
            </a:r>
            <a:r>
              <a:rPr lang="nb-NO" sz="2800" b="1" dirty="0" err="1">
                <a:solidFill>
                  <a:srgbClr val="C00000"/>
                </a:solidFill>
              </a:rPr>
              <a:t>based</a:t>
            </a:r>
            <a:r>
              <a:rPr lang="nb-NO" sz="2800" b="1" dirty="0">
                <a:solidFill>
                  <a:srgbClr val="C00000"/>
                </a:solidFill>
              </a:rPr>
              <a:t> </a:t>
            </a:r>
            <a:r>
              <a:rPr lang="nb-NO" sz="2800" b="1" dirty="0" err="1">
                <a:solidFill>
                  <a:srgbClr val="C00000"/>
                </a:solidFill>
              </a:rPr>
              <a:t>conditionality</a:t>
            </a:r>
            <a:r>
              <a:rPr lang="nb-NO" sz="2800" b="1" dirty="0">
                <a:solidFill>
                  <a:srgbClr val="C00000"/>
                </a:solidFill>
              </a:rPr>
              <a:t> (2022-2023)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EU disburses €300 million in emergency Macro-Financial Assistance to Ukraine  - European Commission">
            <a:extLst>
              <a:ext uri="{FF2B5EF4-FFF2-40B4-BE49-F238E27FC236}">
                <a16:creationId xmlns:a16="http://schemas.microsoft.com/office/drawing/2014/main" id="{33C652B2-AA92-2275-4021-BB9FAC66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35" y="1033161"/>
            <a:ext cx="47625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E18B92-07E7-A0B4-3555-17EF413BEA29}"/>
              </a:ext>
            </a:extLst>
          </p:cNvPr>
          <p:cNvSpPr txBox="1"/>
          <p:nvPr/>
        </p:nvSpPr>
        <p:spPr>
          <a:xfrm>
            <a:off x="9269816" y="4066457"/>
            <a:ext cx="202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DG NEAR</a:t>
            </a:r>
          </a:p>
        </p:txBody>
      </p:sp>
    </p:spTree>
    <p:extLst>
      <p:ext uri="{BB962C8B-B14F-4D97-AF65-F5344CB8AC3E}">
        <p14:creationId xmlns:p14="http://schemas.microsoft.com/office/powerpoint/2010/main" val="302079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7A018C-E43B-AC27-8517-8A78EA17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928" y="1390632"/>
            <a:ext cx="6609092" cy="4827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Enlargement-recovery nexus in EU policy documents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Continuity of recovery efforts (no clear borderline between wartime / post-war recovery) matching the long-term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Broad room to promote the resilience of state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Compatibility with the ownership principle – depends on implementation (NGOs’ involvement into the ‘making’ of a Ukraine Plan?)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societal resilience – oriented reforms / potential for societal mobilization under the  Ukraine Facility:</a:t>
            </a:r>
          </a:p>
          <a:p>
            <a:pPr marL="1028700" lvl="1" indent="-342900"/>
            <a:r>
              <a:rPr lang="en-US" sz="1800" dirty="0"/>
              <a:t>Strong investment component (focus on businesses)</a:t>
            </a:r>
          </a:p>
          <a:p>
            <a:pPr marL="1028700" lvl="1" indent="-342900"/>
            <a:r>
              <a:rPr lang="en-US" sz="1800" dirty="0"/>
              <a:t>Decentralization</a:t>
            </a:r>
          </a:p>
          <a:p>
            <a:pPr marL="1028700" lvl="1" indent="-342900"/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7568BEA-33B4-3B21-F478-818902CA2573}"/>
              </a:ext>
            </a:extLst>
          </p:cNvPr>
          <p:cNvSpPr txBox="1">
            <a:spLocks/>
          </p:cNvSpPr>
          <p:nvPr/>
        </p:nvSpPr>
        <p:spPr>
          <a:xfrm>
            <a:off x="1024665" y="460682"/>
            <a:ext cx="10392507" cy="68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b="1" dirty="0" err="1">
                <a:solidFill>
                  <a:srgbClr val="C00000"/>
                </a:solidFill>
              </a:rPr>
              <a:t>Recovery-related</a:t>
            </a:r>
            <a:r>
              <a:rPr lang="nb-NO" sz="2800" b="1" dirty="0">
                <a:solidFill>
                  <a:srgbClr val="C00000"/>
                </a:solidFill>
              </a:rPr>
              <a:t> </a:t>
            </a:r>
            <a:r>
              <a:rPr lang="nb-NO" sz="2800" b="1" dirty="0" err="1">
                <a:solidFill>
                  <a:srgbClr val="C00000"/>
                </a:solidFill>
              </a:rPr>
              <a:t>conditionality</a:t>
            </a:r>
            <a:r>
              <a:rPr lang="nb-NO" sz="2800" b="1" dirty="0">
                <a:solidFill>
                  <a:srgbClr val="C00000"/>
                </a:solidFill>
              </a:rPr>
              <a:t> (2024-2027)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ommission welcomes political agreement on the up to €50 billion Ukraine  Facility - European Commission">
            <a:extLst>
              <a:ext uri="{FF2B5EF4-FFF2-40B4-BE49-F238E27FC236}">
                <a16:creationId xmlns:a16="http://schemas.microsoft.com/office/drawing/2014/main" id="{0F730D53-E817-E514-3F4B-E811DA47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9" y="1140737"/>
            <a:ext cx="4646664" cy="30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A72E26-CC0C-67A6-1527-BF28927D19AE}"/>
              </a:ext>
            </a:extLst>
          </p:cNvPr>
          <p:cNvSpPr txBox="1"/>
          <p:nvPr/>
        </p:nvSpPr>
        <p:spPr>
          <a:xfrm>
            <a:off x="207980" y="3991153"/>
            <a:ext cx="202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DG NEAR</a:t>
            </a:r>
          </a:p>
        </p:txBody>
      </p:sp>
    </p:spTree>
    <p:extLst>
      <p:ext uri="{BB962C8B-B14F-4D97-AF65-F5344CB8AC3E}">
        <p14:creationId xmlns:p14="http://schemas.microsoft.com/office/powerpoint/2010/main" val="401961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927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Maryna Rabinovych</dc:creator>
  <cp:lastModifiedBy>Maryna Rabinovych</cp:lastModifiedBy>
  <cp:revision>3</cp:revision>
  <dcterms:created xsi:type="dcterms:W3CDTF">2024-06-11T12:50:57Z</dcterms:created>
  <dcterms:modified xsi:type="dcterms:W3CDTF">2024-07-24T11:19:10Z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114459-e220-4ae9-b339-4ebe6008cdd4_Enabled">
    <vt:lpwstr>true</vt:lpwstr>
  </property>
  <property fmtid="{D5CDD505-2E9C-101B-9397-08002B2CF9AE}" pid="3" name="MSIP_Label_b4114459-e220-4ae9-b339-4ebe6008cdd4_SetDate">
    <vt:lpwstr>2024-06-11T13:38:48Z</vt:lpwstr>
  </property>
  <property fmtid="{D5CDD505-2E9C-101B-9397-08002B2CF9AE}" pid="4" name="MSIP_Label_b4114459-e220-4ae9-b339-4ebe6008cdd4_Method">
    <vt:lpwstr>Standard</vt:lpwstr>
  </property>
  <property fmtid="{D5CDD505-2E9C-101B-9397-08002B2CF9AE}" pid="5" name="MSIP_Label_b4114459-e220-4ae9-b339-4ebe6008cdd4_Name">
    <vt:lpwstr>b4114459-e220-4ae9-b339-4ebe6008cdd4</vt:lpwstr>
  </property>
  <property fmtid="{D5CDD505-2E9C-101B-9397-08002B2CF9AE}" pid="6" name="MSIP_Label_b4114459-e220-4ae9-b339-4ebe6008cdd4_SiteId">
    <vt:lpwstr>8482881e-3699-4b3f-b135-cf4800bc1efb</vt:lpwstr>
  </property>
  <property fmtid="{D5CDD505-2E9C-101B-9397-08002B2CF9AE}" pid="7" name="MSIP_Label_b4114459-e220-4ae9-b339-4ebe6008cdd4_ActionId">
    <vt:lpwstr>ee94a082-6dc0-41bb-8ccf-c8cd42e004c1</vt:lpwstr>
  </property>
  <property fmtid="{D5CDD505-2E9C-101B-9397-08002B2CF9AE}" pid="8" name="MSIP_Label_b4114459-e220-4ae9-b339-4ebe6008cdd4_ContentBits">
    <vt:lpwstr>0</vt:lpwstr>
  </property>
</Properties>
</file>