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1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277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C1384-01F3-4699-8252-DCFF6F79C6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861943-64B6-4FC2-8BCF-36EBE8C73D95}">
      <dgm:prSet/>
      <dgm:spPr/>
      <dgm:t>
        <a:bodyPr/>
        <a:lstStyle/>
        <a:p>
          <a:r>
            <a:rPr lang="en-US" dirty="0"/>
            <a:t>EU – Ukraine association negotiations (compliance negotiations) turning into enlargement negotiations </a:t>
          </a:r>
        </a:p>
      </dgm:t>
    </dgm:pt>
    <dgm:pt modelId="{6D54EA63-8119-40B1-82EC-84B15EE30190}" type="parTrans" cxnId="{A16D35D2-53D7-491A-8885-089372E04589}">
      <dgm:prSet/>
      <dgm:spPr/>
      <dgm:t>
        <a:bodyPr/>
        <a:lstStyle/>
        <a:p>
          <a:endParaRPr lang="en-US"/>
        </a:p>
      </dgm:t>
    </dgm:pt>
    <dgm:pt modelId="{88B67BA4-E296-4297-BB33-65483D342C1B}" type="sibTrans" cxnId="{A16D35D2-53D7-491A-8885-089372E04589}">
      <dgm:prSet/>
      <dgm:spPr/>
      <dgm:t>
        <a:bodyPr/>
        <a:lstStyle/>
        <a:p>
          <a:endParaRPr lang="en-US"/>
        </a:p>
      </dgm:t>
    </dgm:pt>
    <dgm:pt modelId="{297FBB18-34DC-4399-84AC-F02E3CEA69D8}">
      <dgm:prSet/>
      <dgm:spPr/>
      <dgm:t>
        <a:bodyPr/>
        <a:lstStyle/>
        <a:p>
          <a:r>
            <a:rPr lang="en-US" dirty="0"/>
            <a:t>Intra-EU debate about Ukraine’s ‘fast-track’ membership procedure</a:t>
          </a:r>
        </a:p>
      </dgm:t>
    </dgm:pt>
    <dgm:pt modelId="{41B8AAE1-9321-4746-A168-F45FEDFBB31A}" type="parTrans" cxnId="{A3AD625D-C546-4F2B-B7C8-D6A61473A597}">
      <dgm:prSet/>
      <dgm:spPr/>
      <dgm:t>
        <a:bodyPr/>
        <a:lstStyle/>
        <a:p>
          <a:endParaRPr lang="en-US"/>
        </a:p>
      </dgm:t>
    </dgm:pt>
    <dgm:pt modelId="{1D9500D8-B86F-44FF-A7A4-9E9C022D9D4A}" type="sibTrans" cxnId="{A3AD625D-C546-4F2B-B7C8-D6A61473A597}">
      <dgm:prSet/>
      <dgm:spPr/>
      <dgm:t>
        <a:bodyPr/>
        <a:lstStyle/>
        <a:p>
          <a:endParaRPr lang="en-US"/>
        </a:p>
      </dgm:t>
    </dgm:pt>
    <dgm:pt modelId="{43CE3A2A-A2D4-463E-905A-9CF0B70D38D6}">
      <dgm:prSet/>
      <dgm:spPr/>
      <dgm:t>
        <a:bodyPr/>
        <a:lstStyle/>
        <a:p>
          <a:r>
            <a:rPr lang="en-US" dirty="0" err="1"/>
            <a:t>Oganizational</a:t>
          </a:r>
          <a:r>
            <a:rPr lang="en-US" dirty="0"/>
            <a:t> theory perspectives on the EU response to war</a:t>
          </a:r>
        </a:p>
      </dgm:t>
    </dgm:pt>
    <dgm:pt modelId="{BAA9508F-5D37-44D9-89E9-0B8E9B27303A}" type="parTrans" cxnId="{44F7D7D1-E260-49C9-BF9C-E14246745749}">
      <dgm:prSet/>
      <dgm:spPr/>
      <dgm:t>
        <a:bodyPr/>
        <a:lstStyle/>
        <a:p>
          <a:endParaRPr lang="en-US"/>
        </a:p>
      </dgm:t>
    </dgm:pt>
    <dgm:pt modelId="{9CDBC3D0-6A10-41DB-90E4-06106155ECC5}" type="sibTrans" cxnId="{44F7D7D1-E260-49C9-BF9C-E14246745749}">
      <dgm:prSet/>
      <dgm:spPr/>
      <dgm:t>
        <a:bodyPr/>
        <a:lstStyle/>
        <a:p>
          <a:endParaRPr lang="en-US"/>
        </a:p>
      </dgm:t>
    </dgm:pt>
    <dgm:pt modelId="{C37341A4-7C71-491F-B8D1-BE2E07AD9D93}">
      <dgm:prSet/>
      <dgm:spPr/>
      <dgm:t>
        <a:bodyPr/>
        <a:lstStyle/>
        <a:p>
          <a:r>
            <a:rPr lang="en-US" dirty="0"/>
            <a:t>Future of the European </a:t>
          </a:r>
          <a:r>
            <a:rPr lang="en-US" dirty="0" err="1"/>
            <a:t>Neighbourhood</a:t>
          </a:r>
          <a:r>
            <a:rPr lang="en-US" dirty="0"/>
            <a:t> Policy and Eastern Partnership </a:t>
          </a:r>
        </a:p>
      </dgm:t>
    </dgm:pt>
    <dgm:pt modelId="{A404477A-06AC-4616-8F5D-4E73FA2530FC}" type="parTrans" cxnId="{59C4170D-D14E-47EE-A8C0-377B127F830A}">
      <dgm:prSet/>
      <dgm:spPr/>
      <dgm:t>
        <a:bodyPr/>
        <a:lstStyle/>
        <a:p>
          <a:endParaRPr lang="en-US"/>
        </a:p>
      </dgm:t>
    </dgm:pt>
    <dgm:pt modelId="{A6DB2CE5-05E5-4B6B-B88B-4E273374085F}" type="sibTrans" cxnId="{59C4170D-D14E-47EE-A8C0-377B127F830A}">
      <dgm:prSet/>
      <dgm:spPr/>
      <dgm:t>
        <a:bodyPr/>
        <a:lstStyle/>
        <a:p>
          <a:endParaRPr lang="en-US"/>
        </a:p>
      </dgm:t>
    </dgm:pt>
    <dgm:pt modelId="{F8140778-B368-4B12-BE5B-BB78357A863B}">
      <dgm:prSet/>
      <dgm:spPr/>
      <dgm:t>
        <a:bodyPr/>
        <a:lstStyle/>
        <a:p>
          <a:r>
            <a:rPr lang="en-US" dirty="0"/>
            <a:t>EU</a:t>
          </a:r>
          <a:r>
            <a:rPr lang="ru-RU" dirty="0"/>
            <a:t> </a:t>
          </a:r>
          <a:r>
            <a:rPr lang="nb-NO" dirty="0" err="1"/>
            <a:t>membership</a:t>
          </a:r>
          <a:r>
            <a:rPr lang="nb-NO" dirty="0"/>
            <a:t> </a:t>
          </a:r>
          <a:r>
            <a:rPr lang="nb-NO" dirty="0" err="1"/>
            <a:t>perspective</a:t>
          </a:r>
          <a:r>
            <a:rPr lang="nb-NO" dirty="0"/>
            <a:t> </a:t>
          </a:r>
          <a:r>
            <a:rPr lang="nb-NO" dirty="0" err="1"/>
            <a:t>negotiations</a:t>
          </a:r>
          <a:r>
            <a:rPr lang="nb-NO" dirty="0"/>
            <a:t> </a:t>
          </a:r>
          <a:r>
            <a:rPr lang="nb-NO" dirty="0" err="1"/>
            <a:t>with</a:t>
          </a:r>
          <a:r>
            <a:rPr lang="nb-NO" dirty="0"/>
            <a:t> Moldova and Georgia</a:t>
          </a:r>
          <a:r>
            <a:rPr lang="en-US" dirty="0"/>
            <a:t> </a:t>
          </a:r>
        </a:p>
      </dgm:t>
    </dgm:pt>
    <dgm:pt modelId="{5AAC105B-4042-432D-A0B8-E9916C1433BD}" type="parTrans" cxnId="{4990AF13-3509-4813-AE80-7D3F640B7DE7}">
      <dgm:prSet/>
      <dgm:spPr/>
      <dgm:t>
        <a:bodyPr/>
        <a:lstStyle/>
        <a:p>
          <a:endParaRPr lang="en-US"/>
        </a:p>
      </dgm:t>
    </dgm:pt>
    <dgm:pt modelId="{FB261F43-0F74-4EC5-9DF5-87F8CD8839EE}" type="sibTrans" cxnId="{4990AF13-3509-4813-AE80-7D3F640B7DE7}">
      <dgm:prSet/>
      <dgm:spPr/>
      <dgm:t>
        <a:bodyPr/>
        <a:lstStyle/>
        <a:p>
          <a:endParaRPr lang="en-US"/>
        </a:p>
      </dgm:t>
    </dgm:pt>
    <dgm:pt modelId="{777A091A-1B5F-4CDE-B0AC-CF7EBF32A7D8}">
      <dgm:prSet/>
      <dgm:spPr/>
      <dgm:t>
        <a:bodyPr/>
        <a:lstStyle/>
        <a:p>
          <a:r>
            <a:rPr lang="nb-NO" dirty="0" err="1"/>
            <a:t>War</a:t>
          </a:r>
          <a:r>
            <a:rPr lang="en-US" dirty="0"/>
            <a:t>’s implications for European integration  </a:t>
          </a:r>
        </a:p>
      </dgm:t>
    </dgm:pt>
    <dgm:pt modelId="{615EAAF0-A34B-4B72-AE44-CDF0219536E8}" type="parTrans" cxnId="{4943AD2E-DAC0-484A-A22B-69C10E87A370}">
      <dgm:prSet/>
      <dgm:spPr/>
      <dgm:t>
        <a:bodyPr/>
        <a:lstStyle/>
        <a:p>
          <a:endParaRPr lang="en-US"/>
        </a:p>
      </dgm:t>
    </dgm:pt>
    <dgm:pt modelId="{E207D2CA-3883-42C6-BED4-93E6AE8BCBD9}" type="sibTrans" cxnId="{4943AD2E-DAC0-484A-A22B-69C10E87A370}">
      <dgm:prSet/>
      <dgm:spPr/>
      <dgm:t>
        <a:bodyPr/>
        <a:lstStyle/>
        <a:p>
          <a:endParaRPr lang="en-US"/>
        </a:p>
      </dgm:t>
    </dgm:pt>
    <dgm:pt modelId="{F88F33E1-A6D7-4F7E-86B5-BECCACB2844D}" type="pres">
      <dgm:prSet presAssocID="{A38C1384-01F3-4699-8252-DCFF6F79C68A}" presName="linear" presStyleCnt="0">
        <dgm:presLayoutVars>
          <dgm:animLvl val="lvl"/>
          <dgm:resizeHandles val="exact"/>
        </dgm:presLayoutVars>
      </dgm:prSet>
      <dgm:spPr/>
    </dgm:pt>
    <dgm:pt modelId="{E41076B8-8284-453B-99A5-37A8A75EC59A}" type="pres">
      <dgm:prSet presAssocID="{85861943-64B6-4FC2-8BCF-36EBE8C73D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A31668-C269-49BC-87BD-0F3A1E88A2F9}" type="pres">
      <dgm:prSet presAssocID="{88B67BA4-E296-4297-BB33-65483D342C1B}" presName="spacer" presStyleCnt="0"/>
      <dgm:spPr/>
    </dgm:pt>
    <dgm:pt modelId="{7851110D-81AE-4ADF-9F4C-517AE3D91894}" type="pres">
      <dgm:prSet presAssocID="{F8140778-B368-4B12-BE5B-BB78357A86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3F57305-AC89-4C0E-A57C-2B17BCBDC189}" type="pres">
      <dgm:prSet presAssocID="{FB261F43-0F74-4EC5-9DF5-87F8CD8839EE}" presName="spacer" presStyleCnt="0"/>
      <dgm:spPr/>
    </dgm:pt>
    <dgm:pt modelId="{0C74E350-5836-44DB-B46D-30BBCAC79A6D}" type="pres">
      <dgm:prSet presAssocID="{297FBB18-34DC-4399-84AC-F02E3CEA69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D5A682-B183-4682-B0AA-CDD469E23EFA}" type="pres">
      <dgm:prSet presAssocID="{1D9500D8-B86F-44FF-A7A4-9E9C022D9D4A}" presName="spacer" presStyleCnt="0"/>
      <dgm:spPr/>
    </dgm:pt>
    <dgm:pt modelId="{60B900D0-B27D-4AFC-8E91-EE7B42BB69E3}" type="pres">
      <dgm:prSet presAssocID="{43CE3A2A-A2D4-463E-905A-9CF0B70D38D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CD6002E-9FE0-47CF-B24A-F1961585782B}" type="pres">
      <dgm:prSet presAssocID="{9CDBC3D0-6A10-41DB-90E4-06106155ECC5}" presName="spacer" presStyleCnt="0"/>
      <dgm:spPr/>
    </dgm:pt>
    <dgm:pt modelId="{BFCFD397-E059-4890-B3E8-C25BBE3A21B6}" type="pres">
      <dgm:prSet presAssocID="{C37341A4-7C71-491F-B8D1-BE2E07AD9D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89910F-684C-4D82-976A-209529D29535}" type="pres">
      <dgm:prSet presAssocID="{A6DB2CE5-05E5-4B6B-B88B-4E273374085F}" presName="spacer" presStyleCnt="0"/>
      <dgm:spPr/>
    </dgm:pt>
    <dgm:pt modelId="{274819F8-A5F3-4B0F-972C-ED8733A1E62A}" type="pres">
      <dgm:prSet presAssocID="{777A091A-1B5F-4CDE-B0AC-CF7EBF32A7D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C4170D-D14E-47EE-A8C0-377B127F830A}" srcId="{A38C1384-01F3-4699-8252-DCFF6F79C68A}" destId="{C37341A4-7C71-491F-B8D1-BE2E07AD9D93}" srcOrd="4" destOrd="0" parTransId="{A404477A-06AC-4616-8F5D-4E73FA2530FC}" sibTransId="{A6DB2CE5-05E5-4B6B-B88B-4E273374085F}"/>
    <dgm:cxn modelId="{4990AF13-3509-4813-AE80-7D3F640B7DE7}" srcId="{A38C1384-01F3-4699-8252-DCFF6F79C68A}" destId="{F8140778-B368-4B12-BE5B-BB78357A863B}" srcOrd="1" destOrd="0" parTransId="{5AAC105B-4042-432D-A0B8-E9916C1433BD}" sibTransId="{FB261F43-0F74-4EC5-9DF5-87F8CD8839EE}"/>
    <dgm:cxn modelId="{034ADF1D-E87D-41A5-B2FF-A8BF1FC32422}" type="presOf" srcId="{297FBB18-34DC-4399-84AC-F02E3CEA69D8}" destId="{0C74E350-5836-44DB-B46D-30BBCAC79A6D}" srcOrd="0" destOrd="0" presId="urn:microsoft.com/office/officeart/2005/8/layout/vList2"/>
    <dgm:cxn modelId="{4943AD2E-DAC0-484A-A22B-69C10E87A370}" srcId="{A38C1384-01F3-4699-8252-DCFF6F79C68A}" destId="{777A091A-1B5F-4CDE-B0AC-CF7EBF32A7D8}" srcOrd="5" destOrd="0" parTransId="{615EAAF0-A34B-4B72-AE44-CDF0219536E8}" sibTransId="{E207D2CA-3883-42C6-BED4-93E6AE8BCBD9}"/>
    <dgm:cxn modelId="{A3AD625D-C546-4F2B-B7C8-D6A61473A597}" srcId="{A38C1384-01F3-4699-8252-DCFF6F79C68A}" destId="{297FBB18-34DC-4399-84AC-F02E3CEA69D8}" srcOrd="2" destOrd="0" parTransId="{41B8AAE1-9321-4746-A168-F45FEDFBB31A}" sibTransId="{1D9500D8-B86F-44FF-A7A4-9E9C022D9D4A}"/>
    <dgm:cxn modelId="{9C0C4F56-7AA7-4E47-9B60-2E697CA2D2BC}" type="presOf" srcId="{C37341A4-7C71-491F-B8D1-BE2E07AD9D93}" destId="{BFCFD397-E059-4890-B3E8-C25BBE3A21B6}" srcOrd="0" destOrd="0" presId="urn:microsoft.com/office/officeart/2005/8/layout/vList2"/>
    <dgm:cxn modelId="{8FD72789-EFD9-48E8-935A-BF44EB660F12}" type="presOf" srcId="{777A091A-1B5F-4CDE-B0AC-CF7EBF32A7D8}" destId="{274819F8-A5F3-4B0F-972C-ED8733A1E62A}" srcOrd="0" destOrd="0" presId="urn:microsoft.com/office/officeart/2005/8/layout/vList2"/>
    <dgm:cxn modelId="{4E7E7CB9-B1A9-4D1A-A9CF-6D0F98EF8D17}" type="presOf" srcId="{F8140778-B368-4B12-BE5B-BB78357A863B}" destId="{7851110D-81AE-4ADF-9F4C-517AE3D91894}" srcOrd="0" destOrd="0" presId="urn:microsoft.com/office/officeart/2005/8/layout/vList2"/>
    <dgm:cxn modelId="{7F3101CB-D151-42CE-817D-46071393930A}" type="presOf" srcId="{85861943-64B6-4FC2-8BCF-36EBE8C73D95}" destId="{E41076B8-8284-453B-99A5-37A8A75EC59A}" srcOrd="0" destOrd="0" presId="urn:microsoft.com/office/officeart/2005/8/layout/vList2"/>
    <dgm:cxn modelId="{44F7D7D1-E260-49C9-BF9C-E14246745749}" srcId="{A38C1384-01F3-4699-8252-DCFF6F79C68A}" destId="{43CE3A2A-A2D4-463E-905A-9CF0B70D38D6}" srcOrd="3" destOrd="0" parTransId="{BAA9508F-5D37-44D9-89E9-0B8E9B27303A}" sibTransId="{9CDBC3D0-6A10-41DB-90E4-06106155ECC5}"/>
    <dgm:cxn modelId="{A16D35D2-53D7-491A-8885-089372E04589}" srcId="{A38C1384-01F3-4699-8252-DCFF6F79C68A}" destId="{85861943-64B6-4FC2-8BCF-36EBE8C73D95}" srcOrd="0" destOrd="0" parTransId="{6D54EA63-8119-40B1-82EC-84B15EE30190}" sibTransId="{88B67BA4-E296-4297-BB33-65483D342C1B}"/>
    <dgm:cxn modelId="{6E13A0D8-8443-43A0-B8E4-F3E7986B9FD6}" type="presOf" srcId="{A38C1384-01F3-4699-8252-DCFF6F79C68A}" destId="{F88F33E1-A6D7-4F7E-86B5-BECCACB2844D}" srcOrd="0" destOrd="0" presId="urn:microsoft.com/office/officeart/2005/8/layout/vList2"/>
    <dgm:cxn modelId="{B2B3E0DA-8187-4B5A-99DF-AE0F6AED97F3}" type="presOf" srcId="{43CE3A2A-A2D4-463E-905A-9CF0B70D38D6}" destId="{60B900D0-B27D-4AFC-8E91-EE7B42BB69E3}" srcOrd="0" destOrd="0" presId="urn:microsoft.com/office/officeart/2005/8/layout/vList2"/>
    <dgm:cxn modelId="{AD0E42F4-59C6-44BA-A069-D2829BB08A21}" type="presParOf" srcId="{F88F33E1-A6D7-4F7E-86B5-BECCACB2844D}" destId="{E41076B8-8284-453B-99A5-37A8A75EC59A}" srcOrd="0" destOrd="0" presId="urn:microsoft.com/office/officeart/2005/8/layout/vList2"/>
    <dgm:cxn modelId="{62BE713D-F56F-4859-AF62-9C48D9B68D4C}" type="presParOf" srcId="{F88F33E1-A6D7-4F7E-86B5-BECCACB2844D}" destId="{C3A31668-C269-49BC-87BD-0F3A1E88A2F9}" srcOrd="1" destOrd="0" presId="urn:microsoft.com/office/officeart/2005/8/layout/vList2"/>
    <dgm:cxn modelId="{F8FE47FD-E9BE-4A84-BEF4-DD4AC61D7DC0}" type="presParOf" srcId="{F88F33E1-A6D7-4F7E-86B5-BECCACB2844D}" destId="{7851110D-81AE-4ADF-9F4C-517AE3D91894}" srcOrd="2" destOrd="0" presId="urn:microsoft.com/office/officeart/2005/8/layout/vList2"/>
    <dgm:cxn modelId="{2CF661B1-FE33-46CC-A36C-343FC1309EEA}" type="presParOf" srcId="{F88F33E1-A6D7-4F7E-86B5-BECCACB2844D}" destId="{73F57305-AC89-4C0E-A57C-2B17BCBDC189}" srcOrd="3" destOrd="0" presId="urn:microsoft.com/office/officeart/2005/8/layout/vList2"/>
    <dgm:cxn modelId="{6DC8AA09-86AB-46DE-A234-0936FD36E07E}" type="presParOf" srcId="{F88F33E1-A6D7-4F7E-86B5-BECCACB2844D}" destId="{0C74E350-5836-44DB-B46D-30BBCAC79A6D}" srcOrd="4" destOrd="0" presId="urn:microsoft.com/office/officeart/2005/8/layout/vList2"/>
    <dgm:cxn modelId="{9CB73DC9-F034-4DEA-B1C8-F0C88DDE76ED}" type="presParOf" srcId="{F88F33E1-A6D7-4F7E-86B5-BECCACB2844D}" destId="{C3D5A682-B183-4682-B0AA-CDD469E23EFA}" srcOrd="5" destOrd="0" presId="urn:microsoft.com/office/officeart/2005/8/layout/vList2"/>
    <dgm:cxn modelId="{25BC76E7-4CCB-498B-9BD4-7DFD01230AE0}" type="presParOf" srcId="{F88F33E1-A6D7-4F7E-86B5-BECCACB2844D}" destId="{60B900D0-B27D-4AFC-8E91-EE7B42BB69E3}" srcOrd="6" destOrd="0" presId="urn:microsoft.com/office/officeart/2005/8/layout/vList2"/>
    <dgm:cxn modelId="{9A555CB8-5E90-4A32-B60C-62881A23A577}" type="presParOf" srcId="{F88F33E1-A6D7-4F7E-86B5-BECCACB2844D}" destId="{5CD6002E-9FE0-47CF-B24A-F1961585782B}" srcOrd="7" destOrd="0" presId="urn:microsoft.com/office/officeart/2005/8/layout/vList2"/>
    <dgm:cxn modelId="{26C98BA0-3FAC-4A7D-AB47-C0604835625D}" type="presParOf" srcId="{F88F33E1-A6D7-4F7E-86B5-BECCACB2844D}" destId="{BFCFD397-E059-4890-B3E8-C25BBE3A21B6}" srcOrd="8" destOrd="0" presId="urn:microsoft.com/office/officeart/2005/8/layout/vList2"/>
    <dgm:cxn modelId="{23644811-20CF-42C6-B1B0-4D67E921DB5A}" type="presParOf" srcId="{F88F33E1-A6D7-4F7E-86B5-BECCACB2844D}" destId="{4589910F-684C-4D82-976A-209529D29535}" srcOrd="9" destOrd="0" presId="urn:microsoft.com/office/officeart/2005/8/layout/vList2"/>
    <dgm:cxn modelId="{A7658BA8-DF63-4146-A443-80D660EAF036}" type="presParOf" srcId="{F88F33E1-A6D7-4F7E-86B5-BECCACB2844D}" destId="{274819F8-A5F3-4B0F-972C-ED8733A1E6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17ECA-20A3-4128-8D42-97920C1E78D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C1A9AA-E589-498D-8BC2-C96F5A0E308C}">
      <dgm:prSet phldrT="[Текст]"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Incomplete Governance Structures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5E4512-277D-4F7D-84DE-8074A72E2FA7}" type="parTrans" cxnId="{C4784BB1-3CE5-45B6-A68D-F4814F7DE32F}">
      <dgm:prSet/>
      <dgm:spPr/>
      <dgm:t>
        <a:bodyPr/>
        <a:lstStyle/>
        <a:p>
          <a:endParaRPr lang="ru-RU"/>
        </a:p>
      </dgm:t>
    </dgm:pt>
    <dgm:pt modelId="{35BFAE46-6CC4-4DE7-A929-0D7DD62F1982}" type="sibTrans" cxnId="{C4784BB1-3CE5-45B6-A68D-F4814F7DE32F}">
      <dgm:prSet/>
      <dgm:spPr/>
      <dgm:t>
        <a:bodyPr/>
        <a:lstStyle/>
        <a:p>
          <a:endParaRPr lang="ru-RU"/>
        </a:p>
      </dgm:t>
    </dgm:pt>
    <dgm:pt modelId="{2C01BF21-F965-4B4B-8960-8CD41EA83933}">
      <dgm:prSet phldrT="[Текст]"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Incomplete structures claim to be inadequate by some leaders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3ADCA60-E66E-44A1-97FE-F2AE3B50DEA5}" type="parTrans" cxnId="{FD73AF54-1F0D-4F77-8264-CEE2F95C5A25}">
      <dgm:prSet/>
      <dgm:spPr/>
      <dgm:t>
        <a:bodyPr/>
        <a:lstStyle/>
        <a:p>
          <a:endParaRPr lang="ru-RU"/>
        </a:p>
      </dgm:t>
    </dgm:pt>
    <dgm:pt modelId="{2522353B-9901-4B71-B5F9-2464D9FD276A}" type="sibTrans" cxnId="{FD73AF54-1F0D-4F77-8264-CEE2F95C5A25}">
      <dgm:prSet/>
      <dgm:spPr/>
      <dgm:t>
        <a:bodyPr/>
        <a:lstStyle/>
        <a:p>
          <a:endParaRPr lang="ru-RU"/>
        </a:p>
      </dgm:t>
    </dgm:pt>
    <dgm:pt modelId="{CFC09810-7A1D-476E-9B50-FF1D64AB62F7}">
      <dgm:prSet phldrT="[Текст]"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Incomplete governance structures produce functional spillovers and trigger crises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3E14004-E234-4E00-B52A-B99E5A4DCA5E}" type="parTrans" cxnId="{6B48A828-85F3-40C5-B2F8-EBC9B59E5F32}">
      <dgm:prSet/>
      <dgm:spPr/>
      <dgm:t>
        <a:bodyPr/>
        <a:lstStyle/>
        <a:p>
          <a:endParaRPr lang="ru-RU"/>
        </a:p>
      </dgm:t>
    </dgm:pt>
    <dgm:pt modelId="{EE022270-773E-44F2-8E8C-0B8D5A75229B}" type="sibTrans" cxnId="{6B48A828-85F3-40C5-B2F8-EBC9B59E5F32}">
      <dgm:prSet/>
      <dgm:spPr/>
      <dgm:t>
        <a:bodyPr/>
        <a:lstStyle/>
        <a:p>
          <a:endParaRPr lang="ru-RU"/>
        </a:p>
      </dgm:t>
    </dgm:pt>
    <dgm:pt modelId="{099A6D2C-2116-4544-9C70-7D6B5FEFA2C8}">
      <dgm:prSet phldrT="[Текст]"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The cycle repeats itself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1E249D8-11A6-45A1-91A9-FFE4F32C9113}" type="parTrans" cxnId="{72927A3C-805C-450A-B2CB-E48A75746AFC}">
      <dgm:prSet/>
      <dgm:spPr/>
      <dgm:t>
        <a:bodyPr/>
        <a:lstStyle/>
        <a:p>
          <a:endParaRPr lang="ru-RU"/>
        </a:p>
      </dgm:t>
    </dgm:pt>
    <dgm:pt modelId="{0D3B83EE-E738-41A5-AA85-CCACA1619662}" type="sibTrans" cxnId="{72927A3C-805C-450A-B2CB-E48A75746AFC}">
      <dgm:prSet/>
      <dgm:spPr/>
      <dgm:t>
        <a:bodyPr/>
        <a:lstStyle/>
        <a:p>
          <a:endParaRPr lang="ru-RU"/>
        </a:p>
      </dgm:t>
    </dgm:pt>
    <dgm:pt modelId="{27006081-72DD-4430-A3F7-E107D948A4BB}" type="pres">
      <dgm:prSet presAssocID="{F3C17ECA-20A3-4128-8D42-97920C1E78DF}" presName="cycle" presStyleCnt="0">
        <dgm:presLayoutVars>
          <dgm:dir/>
          <dgm:resizeHandles val="exact"/>
        </dgm:presLayoutVars>
      </dgm:prSet>
      <dgm:spPr/>
    </dgm:pt>
    <dgm:pt modelId="{575BB5F9-77E8-4EBF-A38B-D08443FF9403}" type="pres">
      <dgm:prSet presAssocID="{E1C1A9AA-E589-498D-8BC2-C96F5A0E308C}" presName="node" presStyleLbl="node1" presStyleIdx="0" presStyleCnt="4" custRadScaleRad="103578" custRadScaleInc="4302">
        <dgm:presLayoutVars>
          <dgm:bulletEnabled val="1"/>
        </dgm:presLayoutVars>
      </dgm:prSet>
      <dgm:spPr/>
    </dgm:pt>
    <dgm:pt modelId="{1E1AE206-A69E-488A-B013-F27E0ABFC121}" type="pres">
      <dgm:prSet presAssocID="{35BFAE46-6CC4-4DE7-A929-0D7DD62F1982}" presName="sibTrans" presStyleLbl="sibTrans2D1" presStyleIdx="0" presStyleCnt="4"/>
      <dgm:spPr/>
    </dgm:pt>
    <dgm:pt modelId="{4D17168A-50FC-4C92-B180-C7EE4B25DE8C}" type="pres">
      <dgm:prSet presAssocID="{35BFAE46-6CC4-4DE7-A929-0D7DD62F1982}" presName="connectorText" presStyleLbl="sibTrans2D1" presStyleIdx="0" presStyleCnt="4"/>
      <dgm:spPr/>
    </dgm:pt>
    <dgm:pt modelId="{0B9398A3-EA17-4752-8697-E24A4CF0F2A9}" type="pres">
      <dgm:prSet presAssocID="{2C01BF21-F965-4B4B-8960-8CD41EA83933}" presName="node" presStyleLbl="node1" presStyleIdx="1" presStyleCnt="4">
        <dgm:presLayoutVars>
          <dgm:bulletEnabled val="1"/>
        </dgm:presLayoutVars>
      </dgm:prSet>
      <dgm:spPr/>
    </dgm:pt>
    <dgm:pt modelId="{4DA3B1FF-E115-48BF-8F0D-96BE864587BA}" type="pres">
      <dgm:prSet presAssocID="{2522353B-9901-4B71-B5F9-2464D9FD276A}" presName="sibTrans" presStyleLbl="sibTrans2D1" presStyleIdx="1" presStyleCnt="4"/>
      <dgm:spPr/>
    </dgm:pt>
    <dgm:pt modelId="{0B96CAB4-6C64-4804-B1CE-F6DBDACED31D}" type="pres">
      <dgm:prSet presAssocID="{2522353B-9901-4B71-B5F9-2464D9FD276A}" presName="connectorText" presStyleLbl="sibTrans2D1" presStyleIdx="1" presStyleCnt="4"/>
      <dgm:spPr/>
    </dgm:pt>
    <dgm:pt modelId="{BAA5B9FE-D12E-45D5-8A39-EE76D334EA00}" type="pres">
      <dgm:prSet presAssocID="{CFC09810-7A1D-476E-9B50-FF1D64AB62F7}" presName="node" presStyleLbl="node1" presStyleIdx="2" presStyleCnt="4">
        <dgm:presLayoutVars>
          <dgm:bulletEnabled val="1"/>
        </dgm:presLayoutVars>
      </dgm:prSet>
      <dgm:spPr/>
    </dgm:pt>
    <dgm:pt modelId="{63986157-5CCD-48F8-9B99-7B741AEEED40}" type="pres">
      <dgm:prSet presAssocID="{EE022270-773E-44F2-8E8C-0B8D5A75229B}" presName="sibTrans" presStyleLbl="sibTrans2D1" presStyleIdx="2" presStyleCnt="4"/>
      <dgm:spPr/>
    </dgm:pt>
    <dgm:pt modelId="{CAADBADA-B634-4C8D-A1C8-98FF37E9A404}" type="pres">
      <dgm:prSet presAssocID="{EE022270-773E-44F2-8E8C-0B8D5A75229B}" presName="connectorText" presStyleLbl="sibTrans2D1" presStyleIdx="2" presStyleCnt="4"/>
      <dgm:spPr/>
    </dgm:pt>
    <dgm:pt modelId="{02B97EA3-43E1-4CD9-AE9A-A15BB26D229E}" type="pres">
      <dgm:prSet presAssocID="{099A6D2C-2116-4544-9C70-7D6B5FEFA2C8}" presName="node" presStyleLbl="node1" presStyleIdx="3" presStyleCnt="4">
        <dgm:presLayoutVars>
          <dgm:bulletEnabled val="1"/>
        </dgm:presLayoutVars>
      </dgm:prSet>
      <dgm:spPr/>
    </dgm:pt>
    <dgm:pt modelId="{BCB160A8-FEDA-46E1-96CD-1F66057ECD13}" type="pres">
      <dgm:prSet presAssocID="{0D3B83EE-E738-41A5-AA85-CCACA1619662}" presName="sibTrans" presStyleLbl="sibTrans2D1" presStyleIdx="3" presStyleCnt="4"/>
      <dgm:spPr/>
    </dgm:pt>
    <dgm:pt modelId="{FE2869DA-7F25-49FB-8D60-3D4C44FCC715}" type="pres">
      <dgm:prSet presAssocID="{0D3B83EE-E738-41A5-AA85-CCACA1619662}" presName="connectorText" presStyleLbl="sibTrans2D1" presStyleIdx="3" presStyleCnt="4"/>
      <dgm:spPr/>
    </dgm:pt>
  </dgm:ptLst>
  <dgm:cxnLst>
    <dgm:cxn modelId="{6B48A828-85F3-40C5-B2F8-EBC9B59E5F32}" srcId="{F3C17ECA-20A3-4128-8D42-97920C1E78DF}" destId="{CFC09810-7A1D-476E-9B50-FF1D64AB62F7}" srcOrd="2" destOrd="0" parTransId="{13E14004-E234-4E00-B52A-B99E5A4DCA5E}" sibTransId="{EE022270-773E-44F2-8E8C-0B8D5A75229B}"/>
    <dgm:cxn modelId="{37A4B435-A2EC-4BDB-B076-BB36709BE778}" type="presOf" srcId="{E1C1A9AA-E589-498D-8BC2-C96F5A0E308C}" destId="{575BB5F9-77E8-4EBF-A38B-D08443FF9403}" srcOrd="0" destOrd="0" presId="urn:microsoft.com/office/officeart/2005/8/layout/cycle2"/>
    <dgm:cxn modelId="{72927A3C-805C-450A-B2CB-E48A75746AFC}" srcId="{F3C17ECA-20A3-4128-8D42-97920C1E78DF}" destId="{099A6D2C-2116-4544-9C70-7D6B5FEFA2C8}" srcOrd="3" destOrd="0" parTransId="{51E249D8-11A6-45A1-91A9-FFE4F32C9113}" sibTransId="{0D3B83EE-E738-41A5-AA85-CCACA1619662}"/>
    <dgm:cxn modelId="{3CB15A60-7262-4EBF-A55E-1B1989A35645}" type="presOf" srcId="{099A6D2C-2116-4544-9C70-7D6B5FEFA2C8}" destId="{02B97EA3-43E1-4CD9-AE9A-A15BB26D229E}" srcOrd="0" destOrd="0" presId="urn:microsoft.com/office/officeart/2005/8/layout/cycle2"/>
    <dgm:cxn modelId="{2CF57661-333E-4748-AE2A-7CF718F9B911}" type="presOf" srcId="{0D3B83EE-E738-41A5-AA85-CCACA1619662}" destId="{FE2869DA-7F25-49FB-8D60-3D4C44FCC715}" srcOrd="1" destOrd="0" presId="urn:microsoft.com/office/officeart/2005/8/layout/cycle2"/>
    <dgm:cxn modelId="{B3D64845-CA34-4368-A8E8-A1FC6A24DCD0}" type="presOf" srcId="{2C01BF21-F965-4B4B-8960-8CD41EA83933}" destId="{0B9398A3-EA17-4752-8697-E24A4CF0F2A9}" srcOrd="0" destOrd="0" presId="urn:microsoft.com/office/officeart/2005/8/layout/cycle2"/>
    <dgm:cxn modelId="{7AB0094B-330C-44F2-A33A-8577AA43CFBF}" type="presOf" srcId="{EE022270-773E-44F2-8E8C-0B8D5A75229B}" destId="{CAADBADA-B634-4C8D-A1C8-98FF37E9A404}" srcOrd="1" destOrd="0" presId="urn:microsoft.com/office/officeart/2005/8/layout/cycle2"/>
    <dgm:cxn modelId="{248C3574-8BF3-4F1D-B3D6-D29B7E23F5C1}" type="presOf" srcId="{2522353B-9901-4B71-B5F9-2464D9FD276A}" destId="{4DA3B1FF-E115-48BF-8F0D-96BE864587BA}" srcOrd="0" destOrd="0" presId="urn:microsoft.com/office/officeart/2005/8/layout/cycle2"/>
    <dgm:cxn modelId="{FD73AF54-1F0D-4F77-8264-CEE2F95C5A25}" srcId="{F3C17ECA-20A3-4128-8D42-97920C1E78DF}" destId="{2C01BF21-F965-4B4B-8960-8CD41EA83933}" srcOrd="1" destOrd="0" parTransId="{C3ADCA60-E66E-44A1-97FE-F2AE3B50DEA5}" sibTransId="{2522353B-9901-4B71-B5F9-2464D9FD276A}"/>
    <dgm:cxn modelId="{D5C88A7E-5751-43B9-BB6D-EC3366953C96}" type="presOf" srcId="{35BFAE46-6CC4-4DE7-A929-0D7DD62F1982}" destId="{1E1AE206-A69E-488A-B013-F27E0ABFC121}" srcOrd="0" destOrd="0" presId="urn:microsoft.com/office/officeart/2005/8/layout/cycle2"/>
    <dgm:cxn modelId="{4A1B9983-9632-44AB-96C6-831CA399BC0E}" type="presOf" srcId="{F3C17ECA-20A3-4128-8D42-97920C1E78DF}" destId="{27006081-72DD-4430-A3F7-E107D948A4BB}" srcOrd="0" destOrd="0" presId="urn:microsoft.com/office/officeart/2005/8/layout/cycle2"/>
    <dgm:cxn modelId="{45DB26A0-2CA9-4599-B6A6-8E008D794D52}" type="presOf" srcId="{CFC09810-7A1D-476E-9B50-FF1D64AB62F7}" destId="{BAA5B9FE-D12E-45D5-8A39-EE76D334EA00}" srcOrd="0" destOrd="0" presId="urn:microsoft.com/office/officeart/2005/8/layout/cycle2"/>
    <dgm:cxn modelId="{B8BA54A4-7120-4149-9806-52F3FB2B85BE}" type="presOf" srcId="{2522353B-9901-4B71-B5F9-2464D9FD276A}" destId="{0B96CAB4-6C64-4804-B1CE-F6DBDACED31D}" srcOrd="1" destOrd="0" presId="urn:microsoft.com/office/officeart/2005/8/layout/cycle2"/>
    <dgm:cxn modelId="{DAF63BA9-BFEF-4A62-BC1B-59A86C56EE9A}" type="presOf" srcId="{0D3B83EE-E738-41A5-AA85-CCACA1619662}" destId="{BCB160A8-FEDA-46E1-96CD-1F66057ECD13}" srcOrd="0" destOrd="0" presId="urn:microsoft.com/office/officeart/2005/8/layout/cycle2"/>
    <dgm:cxn modelId="{C4784BB1-3CE5-45B6-A68D-F4814F7DE32F}" srcId="{F3C17ECA-20A3-4128-8D42-97920C1E78DF}" destId="{E1C1A9AA-E589-498D-8BC2-C96F5A0E308C}" srcOrd="0" destOrd="0" parTransId="{1D5E4512-277D-4F7D-84DE-8074A72E2FA7}" sibTransId="{35BFAE46-6CC4-4DE7-A929-0D7DD62F1982}"/>
    <dgm:cxn modelId="{410C2AE4-DED4-4C58-98C7-2BA8528B234E}" type="presOf" srcId="{35BFAE46-6CC4-4DE7-A929-0D7DD62F1982}" destId="{4D17168A-50FC-4C92-B180-C7EE4B25DE8C}" srcOrd="1" destOrd="0" presId="urn:microsoft.com/office/officeart/2005/8/layout/cycle2"/>
    <dgm:cxn modelId="{1742DBEB-FDD0-47BB-ACE5-F78FB22398FF}" type="presOf" srcId="{EE022270-773E-44F2-8E8C-0B8D5A75229B}" destId="{63986157-5CCD-48F8-9B99-7B741AEEED40}" srcOrd="0" destOrd="0" presId="urn:microsoft.com/office/officeart/2005/8/layout/cycle2"/>
    <dgm:cxn modelId="{9ED4F9DB-3B00-4263-8AA5-3D00A0DFC704}" type="presParOf" srcId="{27006081-72DD-4430-A3F7-E107D948A4BB}" destId="{575BB5F9-77E8-4EBF-A38B-D08443FF9403}" srcOrd="0" destOrd="0" presId="urn:microsoft.com/office/officeart/2005/8/layout/cycle2"/>
    <dgm:cxn modelId="{4D2DF31A-1686-487E-BE41-9AB4889C06A9}" type="presParOf" srcId="{27006081-72DD-4430-A3F7-E107D948A4BB}" destId="{1E1AE206-A69E-488A-B013-F27E0ABFC121}" srcOrd="1" destOrd="0" presId="urn:microsoft.com/office/officeart/2005/8/layout/cycle2"/>
    <dgm:cxn modelId="{CFBC4D38-73B0-40D7-A9EA-3EB5807D8135}" type="presParOf" srcId="{1E1AE206-A69E-488A-B013-F27E0ABFC121}" destId="{4D17168A-50FC-4C92-B180-C7EE4B25DE8C}" srcOrd="0" destOrd="0" presId="urn:microsoft.com/office/officeart/2005/8/layout/cycle2"/>
    <dgm:cxn modelId="{6DC15082-C3E9-4EC2-B2DD-27F631CD2FDD}" type="presParOf" srcId="{27006081-72DD-4430-A3F7-E107D948A4BB}" destId="{0B9398A3-EA17-4752-8697-E24A4CF0F2A9}" srcOrd="2" destOrd="0" presId="urn:microsoft.com/office/officeart/2005/8/layout/cycle2"/>
    <dgm:cxn modelId="{85E5661B-44D8-46B0-A314-695E258A8039}" type="presParOf" srcId="{27006081-72DD-4430-A3F7-E107D948A4BB}" destId="{4DA3B1FF-E115-48BF-8F0D-96BE864587BA}" srcOrd="3" destOrd="0" presId="urn:microsoft.com/office/officeart/2005/8/layout/cycle2"/>
    <dgm:cxn modelId="{218DA69F-7B87-44CE-B65A-EC016B135E64}" type="presParOf" srcId="{4DA3B1FF-E115-48BF-8F0D-96BE864587BA}" destId="{0B96CAB4-6C64-4804-B1CE-F6DBDACED31D}" srcOrd="0" destOrd="0" presId="urn:microsoft.com/office/officeart/2005/8/layout/cycle2"/>
    <dgm:cxn modelId="{C6B16DA6-188A-4900-9D32-2FA95D7F1FF0}" type="presParOf" srcId="{27006081-72DD-4430-A3F7-E107D948A4BB}" destId="{BAA5B9FE-D12E-45D5-8A39-EE76D334EA00}" srcOrd="4" destOrd="0" presId="urn:microsoft.com/office/officeart/2005/8/layout/cycle2"/>
    <dgm:cxn modelId="{BA1CFD72-7818-4A6D-86FC-AAE23F0ED348}" type="presParOf" srcId="{27006081-72DD-4430-A3F7-E107D948A4BB}" destId="{63986157-5CCD-48F8-9B99-7B741AEEED40}" srcOrd="5" destOrd="0" presId="urn:microsoft.com/office/officeart/2005/8/layout/cycle2"/>
    <dgm:cxn modelId="{E94125B6-5462-4299-9AAD-3253010F9237}" type="presParOf" srcId="{63986157-5CCD-48F8-9B99-7B741AEEED40}" destId="{CAADBADA-B634-4C8D-A1C8-98FF37E9A404}" srcOrd="0" destOrd="0" presId="urn:microsoft.com/office/officeart/2005/8/layout/cycle2"/>
    <dgm:cxn modelId="{454888F2-141F-4480-ABA1-A803A31053F2}" type="presParOf" srcId="{27006081-72DD-4430-A3F7-E107D948A4BB}" destId="{02B97EA3-43E1-4CD9-AE9A-A15BB26D229E}" srcOrd="6" destOrd="0" presId="urn:microsoft.com/office/officeart/2005/8/layout/cycle2"/>
    <dgm:cxn modelId="{F1CC56D5-AD8C-4CC2-9A79-5798F6380660}" type="presParOf" srcId="{27006081-72DD-4430-A3F7-E107D948A4BB}" destId="{BCB160A8-FEDA-46E1-96CD-1F66057ECD13}" srcOrd="7" destOrd="0" presId="urn:microsoft.com/office/officeart/2005/8/layout/cycle2"/>
    <dgm:cxn modelId="{5F7F8C63-C167-4400-BD40-ECC9A5439809}" type="presParOf" srcId="{BCB160A8-FEDA-46E1-96CD-1F66057ECD13}" destId="{FE2869DA-7F25-49FB-8D60-3D4C44FCC71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A5350-7880-4BE6-B9E2-423F488A27E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EAA7F-106D-4FF0-9570-5195A0EC0379}">
      <dgm:prSet phldrT="[Text]"/>
      <dgm:spPr/>
      <dgm:t>
        <a:bodyPr/>
        <a:lstStyle/>
        <a:p>
          <a:r>
            <a:rPr lang="en-US" dirty="0"/>
            <a:t>Challenge to apply the framework, as the crisis was largely sparked by 3</a:t>
          </a:r>
          <a:r>
            <a:rPr lang="en-US" baseline="30000" dirty="0"/>
            <a:t>rd</a:t>
          </a:r>
          <a:r>
            <a:rPr lang="en-US" dirty="0"/>
            <a:t> party (Russia)</a:t>
          </a:r>
        </a:p>
      </dgm:t>
    </dgm:pt>
    <dgm:pt modelId="{C98D4FB5-CD18-45DA-A089-FB4CC0A716C8}" type="parTrans" cxnId="{AC9A9AFB-66C6-4E3C-9937-976D89AAD5F9}">
      <dgm:prSet/>
      <dgm:spPr/>
      <dgm:t>
        <a:bodyPr/>
        <a:lstStyle/>
        <a:p>
          <a:endParaRPr lang="en-US"/>
        </a:p>
      </dgm:t>
    </dgm:pt>
    <dgm:pt modelId="{9D7A302D-E564-4F95-BCBD-D4B081F8038C}" type="sibTrans" cxnId="{AC9A9AFB-66C6-4E3C-9937-976D89AAD5F9}">
      <dgm:prSet/>
      <dgm:spPr/>
      <dgm:t>
        <a:bodyPr/>
        <a:lstStyle/>
        <a:p>
          <a:endParaRPr lang="en-US"/>
        </a:p>
      </dgm:t>
    </dgm:pt>
    <dgm:pt modelId="{0B18F38E-DF67-4B53-907A-4449F9C06AF8}">
      <dgm:prSet phldrT="[Text]"/>
      <dgm:spPr/>
      <dgm:t>
        <a:bodyPr/>
        <a:lstStyle/>
        <a:p>
          <a:r>
            <a:rPr lang="en-US" dirty="0"/>
            <a:t>Evident linkage between the crisis and Ukraine’s European integration aspirations and ENP (Euromaidan)</a:t>
          </a:r>
        </a:p>
        <a:p>
          <a:r>
            <a:rPr lang="en-US" dirty="0"/>
            <a:t>Accusations of the West of having triggered the crisis</a:t>
          </a:r>
        </a:p>
      </dgm:t>
    </dgm:pt>
    <dgm:pt modelId="{2D196A0B-1C2F-4B6B-AEA2-85ECE4C6B384}" type="parTrans" cxnId="{B2B34155-2AF2-4DF6-BCC3-C12A4B3FE9C9}">
      <dgm:prSet/>
      <dgm:spPr/>
      <dgm:t>
        <a:bodyPr/>
        <a:lstStyle/>
        <a:p>
          <a:endParaRPr lang="en-US"/>
        </a:p>
      </dgm:t>
    </dgm:pt>
    <dgm:pt modelId="{B8A3A705-DF43-47A8-B3B2-9B3CB45C8D8E}" type="sibTrans" cxnId="{B2B34155-2AF2-4DF6-BCC3-C12A4B3FE9C9}">
      <dgm:prSet/>
      <dgm:spPr/>
      <dgm:t>
        <a:bodyPr/>
        <a:lstStyle/>
        <a:p>
          <a:endParaRPr lang="en-US"/>
        </a:p>
      </dgm:t>
    </dgm:pt>
    <dgm:pt modelId="{97ED878A-8FCE-4F6E-A9A6-8F45B2F5AC9F}" type="pres">
      <dgm:prSet presAssocID="{3BEA5350-7880-4BE6-B9E2-423F488A27E7}" presName="diagram" presStyleCnt="0">
        <dgm:presLayoutVars>
          <dgm:dir/>
          <dgm:resizeHandles val="exact"/>
        </dgm:presLayoutVars>
      </dgm:prSet>
      <dgm:spPr/>
    </dgm:pt>
    <dgm:pt modelId="{B8682C36-F385-4CDB-BD3A-11101910F313}" type="pres">
      <dgm:prSet presAssocID="{4C3EAA7F-106D-4FF0-9570-5195A0EC0379}" presName="arrow" presStyleLbl="node1" presStyleIdx="0" presStyleCnt="2">
        <dgm:presLayoutVars>
          <dgm:bulletEnabled val="1"/>
        </dgm:presLayoutVars>
      </dgm:prSet>
      <dgm:spPr/>
    </dgm:pt>
    <dgm:pt modelId="{9FC3DFE1-6BEE-4728-A252-EC21BC9F372D}" type="pres">
      <dgm:prSet presAssocID="{0B18F38E-DF67-4B53-907A-4449F9C06AF8}" presName="arrow" presStyleLbl="node1" presStyleIdx="1" presStyleCnt="2">
        <dgm:presLayoutVars>
          <dgm:bulletEnabled val="1"/>
        </dgm:presLayoutVars>
      </dgm:prSet>
      <dgm:spPr/>
    </dgm:pt>
  </dgm:ptLst>
  <dgm:cxnLst>
    <dgm:cxn modelId="{58759926-6B5D-4BB3-BA6F-EF52F1531CD6}" type="presOf" srcId="{4C3EAA7F-106D-4FF0-9570-5195A0EC0379}" destId="{B8682C36-F385-4CDB-BD3A-11101910F313}" srcOrd="0" destOrd="0" presId="urn:microsoft.com/office/officeart/2005/8/layout/arrow5"/>
    <dgm:cxn modelId="{B2B34155-2AF2-4DF6-BCC3-C12A4B3FE9C9}" srcId="{3BEA5350-7880-4BE6-B9E2-423F488A27E7}" destId="{0B18F38E-DF67-4B53-907A-4449F9C06AF8}" srcOrd="1" destOrd="0" parTransId="{2D196A0B-1C2F-4B6B-AEA2-85ECE4C6B384}" sibTransId="{B8A3A705-DF43-47A8-B3B2-9B3CB45C8D8E}"/>
    <dgm:cxn modelId="{6ED81585-0471-4799-8576-0E4DF5E4B845}" type="presOf" srcId="{3BEA5350-7880-4BE6-B9E2-423F488A27E7}" destId="{97ED878A-8FCE-4F6E-A9A6-8F45B2F5AC9F}" srcOrd="0" destOrd="0" presId="urn:microsoft.com/office/officeart/2005/8/layout/arrow5"/>
    <dgm:cxn modelId="{77C37AC6-6848-4273-AD7B-6B6B9AEB63C7}" type="presOf" srcId="{0B18F38E-DF67-4B53-907A-4449F9C06AF8}" destId="{9FC3DFE1-6BEE-4728-A252-EC21BC9F372D}" srcOrd="0" destOrd="0" presId="urn:microsoft.com/office/officeart/2005/8/layout/arrow5"/>
    <dgm:cxn modelId="{AC9A9AFB-66C6-4E3C-9937-976D89AAD5F9}" srcId="{3BEA5350-7880-4BE6-B9E2-423F488A27E7}" destId="{4C3EAA7F-106D-4FF0-9570-5195A0EC0379}" srcOrd="0" destOrd="0" parTransId="{C98D4FB5-CD18-45DA-A089-FB4CC0A716C8}" sibTransId="{9D7A302D-E564-4F95-BCBD-D4B081F8038C}"/>
    <dgm:cxn modelId="{83DDE6E6-7299-49D3-A94C-F59A37C257EF}" type="presParOf" srcId="{97ED878A-8FCE-4F6E-A9A6-8F45B2F5AC9F}" destId="{B8682C36-F385-4CDB-BD3A-11101910F313}" srcOrd="0" destOrd="0" presId="urn:microsoft.com/office/officeart/2005/8/layout/arrow5"/>
    <dgm:cxn modelId="{FB407480-05B5-4EFA-94A6-3455EC3B050A}" type="presParOf" srcId="{97ED878A-8FCE-4F6E-A9A6-8F45B2F5AC9F}" destId="{9FC3DFE1-6BEE-4728-A252-EC21BC9F372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EA5350-7880-4BE6-B9E2-423F488A27E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EAA7F-106D-4FF0-9570-5195A0EC0379}">
      <dgm:prSet phldrT="[Text]"/>
      <dgm:spPr/>
      <dgm:t>
        <a:bodyPr/>
        <a:lstStyle/>
        <a:p>
          <a:r>
            <a:rPr lang="en-US" dirty="0"/>
            <a:t>Once again, crisis sparked by the 3</a:t>
          </a:r>
          <a:r>
            <a:rPr lang="en-US" baseline="30000" dirty="0"/>
            <a:t>rd</a:t>
          </a:r>
          <a:r>
            <a:rPr lang="en-US" dirty="0"/>
            <a:t> party </a:t>
          </a:r>
        </a:p>
      </dgm:t>
    </dgm:pt>
    <dgm:pt modelId="{C98D4FB5-CD18-45DA-A089-FB4CC0A716C8}" type="parTrans" cxnId="{AC9A9AFB-66C6-4E3C-9937-976D89AAD5F9}">
      <dgm:prSet/>
      <dgm:spPr/>
      <dgm:t>
        <a:bodyPr/>
        <a:lstStyle/>
        <a:p>
          <a:endParaRPr lang="en-US"/>
        </a:p>
      </dgm:t>
    </dgm:pt>
    <dgm:pt modelId="{9D7A302D-E564-4F95-BCBD-D4B081F8038C}" type="sibTrans" cxnId="{AC9A9AFB-66C6-4E3C-9937-976D89AAD5F9}">
      <dgm:prSet/>
      <dgm:spPr/>
      <dgm:t>
        <a:bodyPr/>
        <a:lstStyle/>
        <a:p>
          <a:endParaRPr lang="en-US"/>
        </a:p>
      </dgm:t>
    </dgm:pt>
    <dgm:pt modelId="{0B18F38E-DF67-4B53-907A-4449F9C06AF8}">
      <dgm:prSet phldrT="[Text]"/>
      <dgm:spPr/>
      <dgm:t>
        <a:bodyPr/>
        <a:lstStyle/>
        <a:p>
          <a:r>
            <a:rPr lang="en-US" dirty="0"/>
            <a:t>Linkage to Ukraine’s European aspirations </a:t>
          </a:r>
        </a:p>
        <a:p>
          <a:r>
            <a:rPr lang="en-US" dirty="0"/>
            <a:t>Multi-aspect impact on the EU</a:t>
          </a:r>
        </a:p>
      </dgm:t>
    </dgm:pt>
    <dgm:pt modelId="{2D196A0B-1C2F-4B6B-AEA2-85ECE4C6B384}" type="parTrans" cxnId="{B2B34155-2AF2-4DF6-BCC3-C12A4B3FE9C9}">
      <dgm:prSet/>
      <dgm:spPr/>
      <dgm:t>
        <a:bodyPr/>
        <a:lstStyle/>
        <a:p>
          <a:endParaRPr lang="en-US"/>
        </a:p>
      </dgm:t>
    </dgm:pt>
    <dgm:pt modelId="{B8A3A705-DF43-47A8-B3B2-9B3CB45C8D8E}" type="sibTrans" cxnId="{B2B34155-2AF2-4DF6-BCC3-C12A4B3FE9C9}">
      <dgm:prSet/>
      <dgm:spPr/>
      <dgm:t>
        <a:bodyPr/>
        <a:lstStyle/>
        <a:p>
          <a:endParaRPr lang="en-US"/>
        </a:p>
      </dgm:t>
    </dgm:pt>
    <dgm:pt modelId="{97ED878A-8FCE-4F6E-A9A6-8F45B2F5AC9F}" type="pres">
      <dgm:prSet presAssocID="{3BEA5350-7880-4BE6-B9E2-423F488A27E7}" presName="diagram" presStyleCnt="0">
        <dgm:presLayoutVars>
          <dgm:dir/>
          <dgm:resizeHandles val="exact"/>
        </dgm:presLayoutVars>
      </dgm:prSet>
      <dgm:spPr/>
    </dgm:pt>
    <dgm:pt modelId="{B8682C36-F385-4CDB-BD3A-11101910F313}" type="pres">
      <dgm:prSet presAssocID="{4C3EAA7F-106D-4FF0-9570-5195A0EC0379}" presName="arrow" presStyleLbl="node1" presStyleIdx="0" presStyleCnt="2">
        <dgm:presLayoutVars>
          <dgm:bulletEnabled val="1"/>
        </dgm:presLayoutVars>
      </dgm:prSet>
      <dgm:spPr/>
    </dgm:pt>
    <dgm:pt modelId="{9FC3DFE1-6BEE-4728-A252-EC21BC9F372D}" type="pres">
      <dgm:prSet presAssocID="{0B18F38E-DF67-4B53-907A-4449F9C06AF8}" presName="arrow" presStyleLbl="node1" presStyleIdx="1" presStyleCnt="2">
        <dgm:presLayoutVars>
          <dgm:bulletEnabled val="1"/>
        </dgm:presLayoutVars>
      </dgm:prSet>
      <dgm:spPr/>
    </dgm:pt>
  </dgm:ptLst>
  <dgm:cxnLst>
    <dgm:cxn modelId="{58759926-6B5D-4BB3-BA6F-EF52F1531CD6}" type="presOf" srcId="{4C3EAA7F-106D-4FF0-9570-5195A0EC0379}" destId="{B8682C36-F385-4CDB-BD3A-11101910F313}" srcOrd="0" destOrd="0" presId="urn:microsoft.com/office/officeart/2005/8/layout/arrow5"/>
    <dgm:cxn modelId="{B2B34155-2AF2-4DF6-BCC3-C12A4B3FE9C9}" srcId="{3BEA5350-7880-4BE6-B9E2-423F488A27E7}" destId="{0B18F38E-DF67-4B53-907A-4449F9C06AF8}" srcOrd="1" destOrd="0" parTransId="{2D196A0B-1C2F-4B6B-AEA2-85ECE4C6B384}" sibTransId="{B8A3A705-DF43-47A8-B3B2-9B3CB45C8D8E}"/>
    <dgm:cxn modelId="{6ED81585-0471-4799-8576-0E4DF5E4B845}" type="presOf" srcId="{3BEA5350-7880-4BE6-B9E2-423F488A27E7}" destId="{97ED878A-8FCE-4F6E-A9A6-8F45B2F5AC9F}" srcOrd="0" destOrd="0" presId="urn:microsoft.com/office/officeart/2005/8/layout/arrow5"/>
    <dgm:cxn modelId="{77C37AC6-6848-4273-AD7B-6B6B9AEB63C7}" type="presOf" srcId="{0B18F38E-DF67-4B53-907A-4449F9C06AF8}" destId="{9FC3DFE1-6BEE-4728-A252-EC21BC9F372D}" srcOrd="0" destOrd="0" presId="urn:microsoft.com/office/officeart/2005/8/layout/arrow5"/>
    <dgm:cxn modelId="{AC9A9AFB-66C6-4E3C-9937-976D89AAD5F9}" srcId="{3BEA5350-7880-4BE6-B9E2-423F488A27E7}" destId="{4C3EAA7F-106D-4FF0-9570-5195A0EC0379}" srcOrd="0" destOrd="0" parTransId="{C98D4FB5-CD18-45DA-A089-FB4CC0A716C8}" sibTransId="{9D7A302D-E564-4F95-BCBD-D4B081F8038C}"/>
    <dgm:cxn modelId="{83DDE6E6-7299-49D3-A94C-F59A37C257EF}" type="presParOf" srcId="{97ED878A-8FCE-4F6E-A9A6-8F45B2F5AC9F}" destId="{B8682C36-F385-4CDB-BD3A-11101910F313}" srcOrd="0" destOrd="0" presId="urn:microsoft.com/office/officeart/2005/8/layout/arrow5"/>
    <dgm:cxn modelId="{FB407480-05B5-4EFA-94A6-3455EC3B050A}" type="presParOf" srcId="{97ED878A-8FCE-4F6E-A9A6-8F45B2F5AC9F}" destId="{9FC3DFE1-6BEE-4728-A252-EC21BC9F372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76B8-8284-453B-99A5-37A8A75EC59A}">
      <dsp:nvSpPr>
        <dsp:cNvPr id="0" name=""/>
        <dsp:cNvSpPr/>
      </dsp:nvSpPr>
      <dsp:spPr>
        <a:xfrm>
          <a:off x="0" y="91196"/>
          <a:ext cx="658926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 – Ukraine association negotiations (compliance negotiations) turning into enlargement negotiations </a:t>
          </a:r>
        </a:p>
      </dsp:txBody>
      <dsp:txXfrm>
        <a:off x="38838" y="130034"/>
        <a:ext cx="6511584" cy="717924"/>
      </dsp:txXfrm>
    </dsp:sp>
    <dsp:sp modelId="{7851110D-81AE-4ADF-9F4C-517AE3D91894}">
      <dsp:nvSpPr>
        <dsp:cNvPr id="0" name=""/>
        <dsp:cNvSpPr/>
      </dsp:nvSpPr>
      <dsp:spPr>
        <a:xfrm>
          <a:off x="0" y="944396"/>
          <a:ext cx="6589260" cy="7956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</a:t>
          </a:r>
          <a:r>
            <a:rPr lang="ru-RU" sz="2000" kern="1200" dirty="0"/>
            <a:t> </a:t>
          </a:r>
          <a:r>
            <a:rPr lang="nb-NO" sz="2000" kern="1200" dirty="0" err="1"/>
            <a:t>membership</a:t>
          </a:r>
          <a:r>
            <a:rPr lang="nb-NO" sz="2000" kern="1200" dirty="0"/>
            <a:t> </a:t>
          </a:r>
          <a:r>
            <a:rPr lang="nb-NO" sz="2000" kern="1200" dirty="0" err="1"/>
            <a:t>perspective</a:t>
          </a:r>
          <a:r>
            <a:rPr lang="nb-NO" sz="2000" kern="1200" dirty="0"/>
            <a:t> </a:t>
          </a:r>
          <a:r>
            <a:rPr lang="nb-NO" sz="2000" kern="1200" dirty="0" err="1"/>
            <a:t>negotiations</a:t>
          </a:r>
          <a:r>
            <a:rPr lang="nb-NO" sz="2000" kern="1200" dirty="0"/>
            <a:t> </a:t>
          </a:r>
          <a:r>
            <a:rPr lang="nb-NO" sz="2000" kern="1200" dirty="0" err="1"/>
            <a:t>with</a:t>
          </a:r>
          <a:r>
            <a:rPr lang="nb-NO" sz="2000" kern="1200" dirty="0"/>
            <a:t> Moldova and Georgia</a:t>
          </a:r>
          <a:r>
            <a:rPr lang="en-US" sz="2000" kern="1200" dirty="0"/>
            <a:t> </a:t>
          </a:r>
        </a:p>
      </dsp:txBody>
      <dsp:txXfrm>
        <a:off x="38838" y="983234"/>
        <a:ext cx="6511584" cy="717924"/>
      </dsp:txXfrm>
    </dsp:sp>
    <dsp:sp modelId="{0C74E350-5836-44DB-B46D-30BBCAC79A6D}">
      <dsp:nvSpPr>
        <dsp:cNvPr id="0" name=""/>
        <dsp:cNvSpPr/>
      </dsp:nvSpPr>
      <dsp:spPr>
        <a:xfrm>
          <a:off x="0" y="1797596"/>
          <a:ext cx="6589260" cy="7956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Intra-EU debate about Ukraine’s ‘fast-track’ membership procedure</a:t>
          </a:r>
        </a:p>
      </dsp:txBody>
      <dsp:txXfrm>
        <a:off x="38838" y="1836434"/>
        <a:ext cx="6511584" cy="717924"/>
      </dsp:txXfrm>
    </dsp:sp>
    <dsp:sp modelId="{60B900D0-B27D-4AFC-8E91-EE7B42BB69E3}">
      <dsp:nvSpPr>
        <dsp:cNvPr id="0" name=""/>
        <dsp:cNvSpPr/>
      </dsp:nvSpPr>
      <dsp:spPr>
        <a:xfrm>
          <a:off x="0" y="2650796"/>
          <a:ext cx="6589260" cy="7956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Oganizational</a:t>
          </a:r>
          <a:r>
            <a:rPr lang="en-US" sz="2000" kern="1200" dirty="0"/>
            <a:t> theory perspectives on the EU response to war</a:t>
          </a:r>
        </a:p>
      </dsp:txBody>
      <dsp:txXfrm>
        <a:off x="38838" y="2689634"/>
        <a:ext cx="6511584" cy="717924"/>
      </dsp:txXfrm>
    </dsp:sp>
    <dsp:sp modelId="{BFCFD397-E059-4890-B3E8-C25BBE3A21B6}">
      <dsp:nvSpPr>
        <dsp:cNvPr id="0" name=""/>
        <dsp:cNvSpPr/>
      </dsp:nvSpPr>
      <dsp:spPr>
        <a:xfrm>
          <a:off x="0" y="3503996"/>
          <a:ext cx="6589260" cy="7956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Future of the European </a:t>
          </a:r>
          <a:r>
            <a:rPr lang="en-US" sz="2000" kern="1200" dirty="0" err="1"/>
            <a:t>Neighbourhood</a:t>
          </a:r>
          <a:r>
            <a:rPr lang="en-US" sz="2000" kern="1200" dirty="0"/>
            <a:t> Policy and Eastern Partnership </a:t>
          </a:r>
        </a:p>
      </dsp:txBody>
      <dsp:txXfrm>
        <a:off x="38838" y="3542834"/>
        <a:ext cx="6511584" cy="717924"/>
      </dsp:txXfrm>
    </dsp:sp>
    <dsp:sp modelId="{274819F8-A5F3-4B0F-972C-ED8733A1E62A}">
      <dsp:nvSpPr>
        <dsp:cNvPr id="0" name=""/>
        <dsp:cNvSpPr/>
      </dsp:nvSpPr>
      <dsp:spPr>
        <a:xfrm>
          <a:off x="0" y="4357196"/>
          <a:ext cx="6589260" cy="79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War</a:t>
          </a:r>
          <a:r>
            <a:rPr lang="en-US" sz="2000" kern="1200" dirty="0"/>
            <a:t>’s implications for European integration  </a:t>
          </a:r>
        </a:p>
      </dsp:txBody>
      <dsp:txXfrm>
        <a:off x="38838" y="4396034"/>
        <a:ext cx="651158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BB5F9-77E8-4EBF-A38B-D08443FF9403}">
      <dsp:nvSpPr>
        <dsp:cNvPr id="0" name=""/>
        <dsp:cNvSpPr/>
      </dsp:nvSpPr>
      <dsp:spPr>
        <a:xfrm>
          <a:off x="3099697" y="0"/>
          <a:ext cx="1714749" cy="17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itchFamily="18" charset="0"/>
              <a:cs typeface="Times New Roman" pitchFamily="18" charset="0"/>
            </a:rPr>
            <a:t>Incomplete Governance Structures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0816" y="251119"/>
        <a:ext cx="1212511" cy="1212511"/>
      </dsp:txXfrm>
    </dsp:sp>
    <dsp:sp modelId="{1E1AE206-A69E-488A-B013-F27E0ABFC121}">
      <dsp:nvSpPr>
        <dsp:cNvPr id="0" name=""/>
        <dsp:cNvSpPr/>
      </dsp:nvSpPr>
      <dsp:spPr>
        <a:xfrm rot="2761754">
          <a:off x="4610890" y="1469970"/>
          <a:ext cx="432609" cy="578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630728" y="1539014"/>
        <a:ext cx="302826" cy="347236"/>
      </dsp:txXfrm>
    </dsp:sp>
    <dsp:sp modelId="{0B9398A3-EA17-4752-8697-E24A4CF0F2A9}">
      <dsp:nvSpPr>
        <dsp:cNvPr id="0" name=""/>
        <dsp:cNvSpPr/>
      </dsp:nvSpPr>
      <dsp:spPr>
        <a:xfrm>
          <a:off x="4856944" y="1821542"/>
          <a:ext cx="1714749" cy="17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itchFamily="18" charset="0"/>
              <a:cs typeface="Times New Roman" pitchFamily="18" charset="0"/>
            </a:rPr>
            <a:t>Incomplete structures claim to be inadequate by some leaders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08063" y="2072661"/>
        <a:ext cx="1212511" cy="1212511"/>
      </dsp:txXfrm>
    </dsp:sp>
    <dsp:sp modelId="{4DA3B1FF-E115-48BF-8F0D-96BE864587BA}">
      <dsp:nvSpPr>
        <dsp:cNvPr id="0" name=""/>
        <dsp:cNvSpPr/>
      </dsp:nvSpPr>
      <dsp:spPr>
        <a:xfrm rot="8100000">
          <a:off x="4584937" y="3290907"/>
          <a:ext cx="456054" cy="578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4701717" y="3358281"/>
        <a:ext cx="319238" cy="347236"/>
      </dsp:txXfrm>
    </dsp:sp>
    <dsp:sp modelId="{BAA5B9FE-D12E-45D5-8A39-EE76D334EA00}">
      <dsp:nvSpPr>
        <dsp:cNvPr id="0" name=""/>
        <dsp:cNvSpPr/>
      </dsp:nvSpPr>
      <dsp:spPr>
        <a:xfrm>
          <a:off x="3035981" y="3642504"/>
          <a:ext cx="1714749" cy="17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itchFamily="18" charset="0"/>
              <a:cs typeface="Times New Roman" pitchFamily="18" charset="0"/>
            </a:rPr>
            <a:t>Incomplete governance structures produce functional spillovers and trigger crises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7100" y="3893623"/>
        <a:ext cx="1212511" cy="1212511"/>
      </dsp:txXfrm>
    </dsp:sp>
    <dsp:sp modelId="{63986157-5CCD-48F8-9B99-7B741AEEED40}">
      <dsp:nvSpPr>
        <dsp:cNvPr id="0" name=""/>
        <dsp:cNvSpPr/>
      </dsp:nvSpPr>
      <dsp:spPr>
        <a:xfrm rot="13500000">
          <a:off x="2763974" y="3309161"/>
          <a:ext cx="456054" cy="578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880754" y="3473279"/>
        <a:ext cx="319238" cy="347236"/>
      </dsp:txXfrm>
    </dsp:sp>
    <dsp:sp modelId="{02B97EA3-43E1-4CD9-AE9A-A15BB26D229E}">
      <dsp:nvSpPr>
        <dsp:cNvPr id="0" name=""/>
        <dsp:cNvSpPr/>
      </dsp:nvSpPr>
      <dsp:spPr>
        <a:xfrm>
          <a:off x="1215018" y="1821542"/>
          <a:ext cx="1714749" cy="171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itchFamily="18" charset="0"/>
              <a:cs typeface="Times New Roman" pitchFamily="18" charset="0"/>
            </a:rPr>
            <a:t>The cycle repeats itself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6137" y="2072661"/>
        <a:ext cx="1212511" cy="1212511"/>
      </dsp:txXfrm>
    </dsp:sp>
    <dsp:sp modelId="{BCB160A8-FEDA-46E1-96CD-1F66057ECD13}">
      <dsp:nvSpPr>
        <dsp:cNvPr id="0" name=""/>
        <dsp:cNvSpPr/>
      </dsp:nvSpPr>
      <dsp:spPr>
        <a:xfrm rot="18958557">
          <a:off x="2764781" y="1488229"/>
          <a:ext cx="480351" cy="578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785024" y="1654049"/>
        <a:ext cx="336246" cy="347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82C36-F385-4CDB-BD3A-11101910F313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 to apply the framework, as the crisis was largely sparked by 3</a:t>
          </a:r>
          <a:r>
            <a:rPr lang="en-US" sz="1900" kern="1200" baseline="30000" dirty="0"/>
            <a:t>rd</a:t>
          </a:r>
          <a:r>
            <a:rPr lang="en-US" sz="1900" kern="1200" dirty="0"/>
            <a:t> party (Russia)</a:t>
          </a:r>
        </a:p>
      </dsp:txBody>
      <dsp:txXfrm rot="5400000">
        <a:off x="1764" y="1727067"/>
        <a:ext cx="3241476" cy="1964531"/>
      </dsp:txXfrm>
    </dsp:sp>
    <dsp:sp modelId="{9FC3DFE1-6BEE-4728-A252-EC21BC9F372D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Evident linkage between the crisis and Ukraine’s European integration aspirations and ENP (Euromaidan)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Accusations of the West of having triggered the crisis</a:t>
          </a:r>
        </a:p>
      </dsp:txBody>
      <dsp:txXfrm rot="-5400000">
        <a:off x="4884761" y="1727068"/>
        <a:ext cx="3241476" cy="1964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82C36-F385-4CDB-BD3A-11101910F313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Once again, crisis sparked by the 3</a:t>
          </a:r>
          <a:r>
            <a:rPr lang="en-US" sz="2600" kern="1200" baseline="30000" dirty="0"/>
            <a:t>rd</a:t>
          </a:r>
          <a:r>
            <a:rPr lang="en-US" sz="2600" kern="1200" dirty="0"/>
            <a:t> party </a:t>
          </a:r>
        </a:p>
      </dsp:txBody>
      <dsp:txXfrm rot="5400000">
        <a:off x="1764" y="1727067"/>
        <a:ext cx="3241476" cy="1964531"/>
      </dsp:txXfrm>
    </dsp:sp>
    <dsp:sp modelId="{9FC3DFE1-6BEE-4728-A252-EC21BC9F372D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Linkage to Ukraine’s European aspirations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Multi-aspect impact on the EU</a:t>
          </a: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3E77-D5C8-796A-F4B7-8AC99F9F2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34509-A29A-CF00-0F14-D779BD853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AE64-B78F-0E7A-3596-3DACD456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5DF7-7C9C-B20A-46E2-2928C51A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7FFD-91E4-6C9F-BEDE-1856DDA0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FA97-1A25-0850-76FA-054E279C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6B499-AA36-55A5-86DF-B4DF07DBE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AC2F-A50D-28E3-D4C4-D62D21D6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5B741-2DCC-7431-F6BF-67E34466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EFF8-D76E-D159-0122-19C8C165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C8A4C-2945-51EA-6147-F24DF4F02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2A41E-F711-8F0F-5D9D-27DEBB3C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E0E56-2444-9BA7-42BD-9F66370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ECA73-FC28-E547-866A-00DFD816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096D-26F4-39B0-CB99-ABFCB482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E32101C-9D0A-874D-B2A1-659D90789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B401-CCED-5207-E200-44A8F3F1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4F82-B03C-9340-49D1-824E2CC3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4BE0-D989-05EC-727F-7A499889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5205-8EBC-A1F3-C488-32173B55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1DDE1-B0F9-ABCA-6369-3B46828C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7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BC72-42EB-7487-A0DE-5C2F1830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CC38-EDB7-A156-C33F-15FD1B89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9096-5616-D81F-F7E7-ACCCEAC6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4290-6577-1D05-F345-C9A849CA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F8E9-6901-1259-0E64-04086E75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61F8-0663-1A25-28E3-D2229FDA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008D7-C11B-DF89-F271-2FF4ED3FB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40DB6-9E4A-2AC3-5A1B-262DC6A3C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85006-2BA1-6294-FFF6-6631C18A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AB4A4-4719-B4DC-CBBC-E1A66755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E68B-CE44-AF97-B86D-71CFD86B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1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1A63-0211-CA22-FEFD-80082B49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4F48B-326A-7D44-FF6C-ACAB9542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2E7CD-A5DC-65CA-462B-6EE36302F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7DF41-4A86-E248-8064-42E873435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F4E65-44DD-00C6-C6C5-6134432A4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F582B-BB02-AD45-49B8-D565C50B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CF673-FDCE-FB2B-FBBE-045C9E97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F4E27-8192-0DCD-7263-8227D3CB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88B2-EEE5-BBE4-B1AA-933EABCC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6E91C-40D8-24D2-E4C3-6FFCACA6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4B28D-576E-B6E7-691E-833E7A51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97704-D901-2A4C-8DC6-FFBD9E0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B855C-BE64-47CB-3708-80D64115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382A6-2357-3AAE-060A-A416735A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3C276-FAB0-B4A3-6E52-7DC0061D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7591-90E9-A86E-5E42-87568CB1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049A-D141-07E4-03E5-1A559442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FF77-09B7-8D3C-B998-A6A4D5331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95709-7654-5E48-A13B-C721EFE5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A4B17-7DC5-3733-C9A7-D725D40B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102C-EB28-0E6F-4482-2D6B9B9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8748-5EA4-769B-2153-BF61850E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9D94E-B20D-89ED-D927-C103275A2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740F1-560F-9565-84B6-B86277A46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9E22-D553-9071-4CF6-0BCECF42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2B58-E3AE-A31F-88AC-C58D49F2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0E5F2-E76A-C339-0ED1-718C2B9A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D5895-5EC5-4E87-96F3-4C943E71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34D8D-8FE6-12D1-53CE-01CA6D55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39762-6AA7-0FBC-E4FE-CACCAC542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98E5-FDAC-4669-AFA3-5FB1E8FEB9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EB14-7AC9-6B5C-7566-226650C90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886E-BA60-AF3E-0A38-F10F393F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1AE0-13F4-4C8B-A506-6BBAD94F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C156A4F-3EB3-E04F-9414-7E656348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1804358"/>
          </a:xfrm>
        </p:spPr>
        <p:txBody>
          <a:bodyPr>
            <a:normAutofit/>
          </a:bodyPr>
          <a:lstStyle/>
          <a:p>
            <a:endParaRPr lang="nb-NO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F57B0D9-81A1-4DF4-AB5D-05EC35CA5D10}"/>
              </a:ext>
            </a:extLst>
          </p:cNvPr>
          <p:cNvSpPr txBox="1"/>
          <p:nvPr/>
        </p:nvSpPr>
        <p:spPr>
          <a:xfrm>
            <a:off x="1941342" y="1294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4861CC0-15E5-48D9-9D6F-529791802332}"/>
              </a:ext>
            </a:extLst>
          </p:cNvPr>
          <p:cNvSpPr txBox="1"/>
          <p:nvPr/>
        </p:nvSpPr>
        <p:spPr>
          <a:xfrm>
            <a:off x="838201" y="-1014609"/>
            <a:ext cx="10392507" cy="230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1600" dirty="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160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1600" dirty="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160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1600" dirty="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nb-NO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EU-Response to Russia’s War Against Ukraine: A Research Agenda 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049A5-0D01-2200-BB79-D38D2BB46F80}"/>
              </a:ext>
            </a:extLst>
          </p:cNvPr>
          <p:cNvSpPr txBox="1"/>
          <p:nvPr/>
        </p:nvSpPr>
        <p:spPr>
          <a:xfrm>
            <a:off x="3339882" y="2474178"/>
            <a:ext cx="517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Maryna Rabinovych and Anne Pintsch</a:t>
            </a:r>
          </a:p>
          <a:p>
            <a:pPr algn="ctr"/>
            <a:r>
              <a:rPr lang="en-US" sz="2000" dirty="0"/>
              <a:t>University of Agder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2373F14-45C5-D680-6395-BE341D137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232">
            <a:off x="961292" y="3214483"/>
            <a:ext cx="3523246" cy="234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FF0D47B-DBEB-73FC-E553-53807F43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73">
            <a:off x="3817514" y="3680764"/>
            <a:ext cx="3697711" cy="2464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8219C0A-C30E-93C8-1390-5B5E5C10E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232">
            <a:off x="1028833" y="3214482"/>
            <a:ext cx="3523246" cy="234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36325A67-86CF-2BA3-C40C-07745DB84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73">
            <a:off x="3885055" y="3680764"/>
            <a:ext cx="3697711" cy="2464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888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55758-059A-EB79-CE9A-CE150DE6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67" y="559044"/>
            <a:ext cx="10392507" cy="5268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Analyzing EU response through the “failing forward”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06D58-35F4-9398-8CEF-4683A55E5010}"/>
              </a:ext>
            </a:extLst>
          </p:cNvPr>
          <p:cNvSpPr txBox="1"/>
          <p:nvPr/>
        </p:nvSpPr>
        <p:spPr>
          <a:xfrm>
            <a:off x="400050" y="1413063"/>
            <a:ext cx="53244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/>
              <a:t>Framework developed as a response to </a:t>
            </a:r>
            <a:r>
              <a:rPr lang="en-US" sz="2000" dirty="0">
                <a:cs typeface="Times New Roman" pitchFamily="18" charset="0"/>
              </a:rPr>
              <a:t>the demand for developing and applying new synergetic frameworks to the research at the crossroads of EU foreign policy, differentiated integration and disintegration.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The framework shows how 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deeper integration </a:t>
            </a:r>
            <a:r>
              <a:rPr lang="en-US" sz="2000" dirty="0">
                <a:cs typeface="Times New Roman" pitchFamily="18" charset="0"/>
              </a:rPr>
              <a:t>results from a sequence of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incomplete lowest common denominator bargaining outcomes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functional spillovers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crises they spark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and, once again,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incomplete outcomes of intergovernmental bargaining.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Two instances to consider: 2014 Ukraine crisis and 2022 war</a:t>
            </a:r>
          </a:p>
          <a:p>
            <a:endParaRPr lang="en-US" sz="1800" dirty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9A0137E0-5497-5D2A-B325-5734C8019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515468"/>
              </p:ext>
            </p:extLst>
          </p:nvPr>
        </p:nvGraphicFramePr>
        <p:xfrm>
          <a:off x="4924425" y="1085850"/>
          <a:ext cx="7786713" cy="535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CCB76-3CA3-B4B3-102A-FB66D17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47" y="1273418"/>
            <a:ext cx="5653453" cy="50255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Incomplete nature of the ENP at its birth </a:t>
            </a:r>
          </a:p>
          <a:p>
            <a:pPr marL="1028700" lvl="1" indent="-342900" algn="just"/>
            <a:r>
              <a:rPr lang="en-US" sz="2000" dirty="0">
                <a:cs typeface="Times New Roman" pitchFamily="18" charset="0"/>
              </a:rPr>
              <a:t>Policy’s “development in a context where membership seemed less and less available for countries of the periphery” (</a:t>
            </a:r>
            <a:r>
              <a:rPr lang="en-US" sz="2000" dirty="0" err="1">
                <a:cs typeface="Times New Roman" pitchFamily="18" charset="0"/>
              </a:rPr>
              <a:t>Cadier</a:t>
            </a:r>
            <a:r>
              <a:rPr lang="en-US" sz="2000" dirty="0">
                <a:cs typeface="Times New Roman" pitchFamily="18" charset="0"/>
              </a:rPr>
              <a:t>, 2013)</a:t>
            </a:r>
          </a:p>
          <a:p>
            <a:pPr marL="1028700" lvl="1" indent="-342900" algn="just"/>
            <a:r>
              <a:rPr lang="en-US" sz="2000" dirty="0">
                <a:cs typeface="Times New Roman" pitchFamily="18" charset="0"/>
              </a:rPr>
              <a:t>Absence of a membership perspective, despite an initially ambitious integration agenda</a:t>
            </a:r>
          </a:p>
          <a:p>
            <a:pPr marL="1028700" lvl="1" indent="-342900" algn="just"/>
            <a:r>
              <a:rPr lang="en-US" sz="2000" dirty="0">
                <a:cs typeface="Times New Roman" pitchFamily="18" charset="0"/>
              </a:rPr>
              <a:t>On the other hand: policy’s ‘</a:t>
            </a:r>
            <a:r>
              <a:rPr lang="en-US" sz="2000" dirty="0" err="1">
                <a:cs typeface="Times New Roman" pitchFamily="18" charset="0"/>
              </a:rPr>
              <a:t>technocratization</a:t>
            </a:r>
            <a:r>
              <a:rPr lang="en-US" sz="2000" dirty="0">
                <a:cs typeface="Times New Roman" pitchFamily="18" charset="0"/>
              </a:rPr>
              <a:t>’ and ‘blindness’ to its geopolitical implications </a:t>
            </a:r>
          </a:p>
          <a:p>
            <a:pPr marL="1028700" lvl="1" indent="-342900" algn="just"/>
            <a:r>
              <a:rPr lang="en-US" sz="2000" dirty="0">
                <a:cs typeface="Times New Roman" pitchFamily="18" charset="0"/>
              </a:rPr>
              <a:t>Though seeming to be mutually contradicting, both these aspects of policy incompleteness can be seen as resulting from the ‘lowest common denominator’ nature of the </a:t>
            </a:r>
            <a:r>
              <a:rPr lang="nb-NO" sz="2000" dirty="0">
                <a:cs typeface="Times New Roman" pitchFamily="18" charset="0"/>
              </a:rPr>
              <a:t>policy</a:t>
            </a:r>
          </a:p>
          <a:p>
            <a:pPr marL="1485900" lvl="2" indent="-342900" algn="just"/>
            <a:r>
              <a:rPr lang="nb-NO" sz="1900" dirty="0">
                <a:cs typeface="Times New Roman" pitchFamily="18" charset="0"/>
              </a:rPr>
              <a:t>Leader</a:t>
            </a:r>
            <a:r>
              <a:rPr lang="en-US" sz="1900" dirty="0">
                <a:cs typeface="Times New Roman" pitchFamily="18" charset="0"/>
              </a:rPr>
              <a:t>’s concerns about policy incompleteness</a:t>
            </a:r>
          </a:p>
          <a:p>
            <a:pPr marL="1485900" lvl="2" indent="-342900" algn="just"/>
            <a:r>
              <a:rPr lang="en-US" sz="1900" dirty="0">
                <a:cs typeface="Times New Roman" pitchFamily="18" charset="0"/>
              </a:rPr>
              <a:t>“Steady disillusionment” about stakeholder groups in partner countries</a:t>
            </a:r>
          </a:p>
          <a:p>
            <a:pPr marL="1028700" lvl="1" indent="-34290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B5F1B21-3EF8-FB64-0C4E-1474D5F898A0}"/>
              </a:ext>
            </a:extLst>
          </p:cNvPr>
          <p:cNvSpPr txBox="1">
            <a:spLocks/>
          </p:cNvSpPr>
          <p:nvPr/>
        </p:nvSpPr>
        <p:spPr>
          <a:xfrm>
            <a:off x="1104167" y="559044"/>
            <a:ext cx="10392507" cy="52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Initial policy incompleteness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D322D67-F632-EFBE-C334-5163321C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1425050"/>
            <a:ext cx="5220449" cy="32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9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96B7C-1684-71D0-F6C5-66CE80C4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42" y="387594"/>
            <a:ext cx="10392507" cy="38393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NF solutions as “polyurethane foam” for incomplete intergovernmental arrangements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44E0FB2-B399-5376-8117-7F4629229DAA}"/>
              </a:ext>
            </a:extLst>
          </p:cNvPr>
          <p:cNvSpPr txBox="1">
            <a:spLocks/>
          </p:cNvSpPr>
          <p:nvPr/>
        </p:nvSpPr>
        <p:spPr>
          <a:xfrm>
            <a:off x="433743" y="1321050"/>
            <a:ext cx="7004747" cy="4750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2004-2007 action plans for Ukraine, Moldova and Georgia (“gradual approximation of norms &amp; standards to the EU ones)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Eastern Partnership as a framework for the emergence of functional spillovers and the formation of supranational interest groups (among parliaments, civil society, business, youth)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The “depth” of the trade-related parts of the AAs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Dynamic nature of the Single Market (e.g. “Digital Single Market)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Multi-component institutional architecture under the AAs + the emergence of the “secondary association law”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err="1">
                <a:cs typeface="Times New Roman" pitchFamily="18" charset="0"/>
              </a:rPr>
              <a:t>Neighbours’</a:t>
            </a:r>
            <a:r>
              <a:rPr lang="en-US" dirty="0">
                <a:cs typeface="Times New Roman" pitchFamily="18" charset="0"/>
              </a:rPr>
              <a:t> participation in the EU sectoral bodies and agencies (e.g. the European Food Safety Authority) + EU </a:t>
            </a:r>
            <a:r>
              <a:rPr lang="en-US" dirty="0" err="1">
                <a:cs typeface="Times New Roman" pitchFamily="18" charset="0"/>
              </a:rPr>
              <a:t>programmes</a:t>
            </a:r>
            <a:r>
              <a:rPr lang="en-US" dirty="0">
                <a:cs typeface="Times New Roman" pitchFamily="18" charset="0"/>
              </a:rPr>
              <a:t> (COSME, Horizon 2020)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Democracy promotion through functional cooperation (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Freyburg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, et al. 2011)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Unilateral financial and technical assistance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40CE-7ED5-B5C7-44DE-D86020D2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991">
            <a:off x="7402038" y="1788085"/>
            <a:ext cx="4679852" cy="1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D9B179-795D-EDB5-5B07-0685F1E3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25" y="415925"/>
            <a:ext cx="10391775" cy="519113"/>
          </a:xfrm>
        </p:spPr>
        <p:txBody>
          <a:bodyPr>
            <a:noAutofit/>
          </a:bodyPr>
          <a:lstStyle/>
          <a:p>
            <a:pPr algn="ctr"/>
            <a:r>
              <a:rPr lang="nb-NO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nb-NO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nb-NO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crisis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A0A324-5113-4DB6-99FD-B90D2C955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49974"/>
              </p:ext>
            </p:extLst>
          </p:nvPr>
        </p:nvGraphicFramePr>
        <p:xfrm>
          <a:off x="2032000" y="6754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17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050F2-D230-CAB2-00A1-321A4C51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46" y="468911"/>
            <a:ext cx="10392507" cy="6018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EU Crisis Response (new incomplete solution, roots for new crisis)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3DAF46F-3FFA-E41A-C66E-F4BC8EC5D329}"/>
              </a:ext>
            </a:extLst>
          </p:cNvPr>
          <p:cNvSpPr txBox="1">
            <a:spLocks/>
          </p:cNvSpPr>
          <p:nvPr/>
        </p:nvSpPr>
        <p:spPr>
          <a:xfrm>
            <a:off x="428596" y="1171254"/>
            <a:ext cx="7626343" cy="4746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crisis was addressed not through intergovernmental bargaining but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a new wave of NF solutions 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Key points: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EU lowered its transformative ambitions vis-à-vis the Eastern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Neighbourhood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, drifting towards the policy’s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geopoliticization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and securitization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EU’s response to the Ukraine crisis has encompassed three key aspects: sanctions against Russia; introducing the new principles in the relations with Russia and the intensification of cooperation with Ukraine.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No new intergovernmental outcomes, except sanctions against Russia.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Nonetheless, the EU crisis response was beneficial for Ukraine’s European integration and the advancement of resilience (Support Group for Ukraine at the Commission; sectoral reforms’ support; “reform positions” at the government)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C62262-EACC-C9FB-34F0-234F80C2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835">
            <a:off x="8254837" y="1466849"/>
            <a:ext cx="3422618" cy="1183127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276D055-4B29-11DB-6A65-4A76E7EA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84" y="3429000"/>
            <a:ext cx="3379020" cy="19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8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3242E-9020-3B16-CE99-557AA95C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27" y="600247"/>
            <a:ext cx="10392507" cy="447716"/>
          </a:xfrm>
        </p:spPr>
        <p:txBody>
          <a:bodyPr>
            <a:noAutofit/>
          </a:bodyPr>
          <a:lstStyle/>
          <a:p>
            <a:pPr algn="ctr"/>
            <a:r>
              <a:rPr lang="nb-NO" sz="3200" b="1" dirty="0">
                <a:solidFill>
                  <a:srgbClr val="C00000"/>
                </a:solidFill>
              </a:rPr>
              <a:t>2022 </a:t>
            </a:r>
            <a:r>
              <a:rPr lang="nb-NO" sz="3200" b="1" dirty="0" err="1">
                <a:solidFill>
                  <a:srgbClr val="C00000"/>
                </a:solidFill>
              </a:rPr>
              <a:t>War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B589A1-ADBB-9FC4-41F0-6F2A70E82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531929"/>
              </p:ext>
            </p:extLst>
          </p:nvPr>
        </p:nvGraphicFramePr>
        <p:xfrm>
          <a:off x="2278480" y="4833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46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D06E1C-6F00-7E5A-A5BC-572F039E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953" y="559151"/>
            <a:ext cx="10392507" cy="3347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Quo Vadis?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5867E-0103-8FBE-3D93-AE5DFCBCD82A}"/>
              </a:ext>
            </a:extLst>
          </p:cNvPr>
          <p:cNvSpPr txBox="1"/>
          <p:nvPr/>
        </p:nvSpPr>
        <p:spPr>
          <a:xfrm>
            <a:off x="664396" y="1438276"/>
            <a:ext cx="63425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As we see from the substance of the EU response to crisis, </a:t>
            </a:r>
            <a:r>
              <a:rPr lang="en-US" sz="2400" b="1" dirty="0">
                <a:solidFill>
                  <a:srgbClr val="C00000"/>
                </a:solidFill>
              </a:rPr>
              <a:t>the EU already “failed forward”</a:t>
            </a:r>
            <a:r>
              <a:rPr lang="en-US" sz="2400" b="1" dirty="0"/>
              <a:t> </a:t>
            </a:r>
            <a:r>
              <a:rPr lang="en-US" sz="2400" dirty="0"/>
              <a:t>in the war context, </a:t>
            </a:r>
            <a:r>
              <a:rPr lang="en-US" sz="2400" i="1" dirty="0"/>
              <a:t>inter alia</a:t>
            </a:r>
            <a:r>
              <a:rPr lang="en-US" sz="2400" dirty="0"/>
              <a:t>, via intergovernmental solutions (on new sanctions, joint gas buying)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</a:rPr>
              <a:t>But how far will it “fail forward” or fail when it comes to enlargement and recalibrating its policy vis-à-vis Eastern </a:t>
            </a:r>
            <a:r>
              <a:rPr lang="en-US" sz="2400" dirty="0" err="1">
                <a:solidFill>
                  <a:srgbClr val="C00000"/>
                </a:solidFill>
              </a:rPr>
              <a:t>Neighbours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What else cam be researched and how to improve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scholarly</a:t>
            </a:r>
            <a:r>
              <a:rPr lang="nb-NO" sz="2400" dirty="0"/>
              <a:t> </a:t>
            </a:r>
            <a:r>
              <a:rPr lang="en-US" sz="2400" dirty="0"/>
              <a:t>take on the EU response to Russia’s war against Ukraine?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61285ABB-53F0-F2B4-24F8-50C7F68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958">
            <a:off x="7048071" y="1801306"/>
            <a:ext cx="4599398" cy="3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4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4">
            <a:extLst>
              <a:ext uri="{FF2B5EF4-FFF2-40B4-BE49-F238E27FC236}">
                <a16:creationId xmlns:a16="http://schemas.microsoft.com/office/drawing/2014/main" id="{39982AC1-1B4A-65A8-A145-DD84F89FFE08}"/>
              </a:ext>
            </a:extLst>
          </p:cNvPr>
          <p:cNvSpPr txBox="1"/>
          <p:nvPr/>
        </p:nvSpPr>
        <p:spPr>
          <a:xfrm>
            <a:off x="999400" y="-103239"/>
            <a:ext cx="3505495" cy="112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Contents</a:t>
            </a:r>
            <a:endParaRPr lang="en-US" sz="3600" kern="1200" dirty="0">
              <a:solidFill>
                <a:srgbClr val="C0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990BA-D490-75B3-380D-7C91E863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07" y="1208346"/>
            <a:ext cx="3387618" cy="574306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Several words about Russia’s war against Ukraine and why it is </a:t>
            </a:r>
            <a:r>
              <a:rPr lang="en-US" b="1" dirty="0">
                <a:solidFill>
                  <a:schemeClr val="tx1"/>
                </a:solidFill>
              </a:rPr>
              <a:t>SO</a:t>
            </a:r>
            <a:r>
              <a:rPr lang="en-US" dirty="0">
                <a:solidFill>
                  <a:schemeClr val="tx1"/>
                </a:solidFill>
              </a:rPr>
              <a:t> important </a:t>
            </a:r>
          </a:p>
          <a:p>
            <a:pPr marL="342900" indent="-2286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EU response to the war </a:t>
            </a:r>
          </a:p>
          <a:p>
            <a:pPr marL="342900" indent="-2286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Mapping the research agenda </a:t>
            </a:r>
          </a:p>
          <a:p>
            <a:pPr marL="342900" indent="-2286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Analyzing EU response through the “failing forward” framework: an example of developing one of the agenda’s directions</a:t>
            </a:r>
          </a:p>
          <a:p>
            <a:pPr marL="342900" indent="-2286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ideas?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A0598A8-4E86-4197-57B5-69826B6F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140031"/>
            <a:ext cx="6019331" cy="45746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792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47A924-EA5F-68CE-400A-9FB453B6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46" y="359633"/>
            <a:ext cx="10392507" cy="4466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Why is Russia’s war against Ukraine </a:t>
            </a:r>
            <a:r>
              <a:rPr lang="en-US" sz="2800" b="1" dirty="0">
                <a:solidFill>
                  <a:srgbClr val="C00000"/>
                </a:solidFill>
              </a:rPr>
              <a:t>SO </a:t>
            </a:r>
            <a:r>
              <a:rPr lang="en-US" sz="2800" b="1" dirty="0">
                <a:solidFill>
                  <a:schemeClr val="tx1"/>
                </a:solidFill>
              </a:rPr>
              <a:t>important?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38B95-527E-27AC-FA7F-9BFFC0D70BB4}"/>
              </a:ext>
            </a:extLst>
          </p:cNvPr>
          <p:cNvSpPr txBox="1"/>
          <p:nvPr/>
        </p:nvSpPr>
        <p:spPr>
          <a:xfrm>
            <a:off x="1243875" y="1032388"/>
            <a:ext cx="9424125" cy="5109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C00000"/>
                </a:solidFill>
              </a:rPr>
              <a:t>For Ukraine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Existential war, culminating the 400-year history of Russia-Ukraine standoff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War of the past against the future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Chance to counter the ‘security vacuum’ Ukraine is in and restore the country’s territorial integrity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Chance for Russia’s long-term weakening /regime change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</a:endParaRPr>
          </a:p>
          <a:p>
            <a:pPr algn="just"/>
            <a:r>
              <a:rPr lang="en-US" sz="2200" b="1" dirty="0">
                <a:solidFill>
                  <a:srgbClr val="C00000"/>
                </a:solidFill>
              </a:rPr>
              <a:t>For Russian regime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Ambition to change the post-Cold War world order through achieving hegemony in the post-Soviet space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Becoming ‘great again’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Achieving internal domination through selling “victory” to citizens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200" b="1" dirty="0">
                <a:solidFill>
                  <a:srgbClr val="C00000"/>
                </a:solidFill>
              </a:rPr>
              <a:t>For Russia and Russian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Chance for regime change and transformation through military loss and collective blame </a:t>
            </a:r>
          </a:p>
        </p:txBody>
      </p:sp>
    </p:spTree>
    <p:extLst>
      <p:ext uri="{BB962C8B-B14F-4D97-AF65-F5344CB8AC3E}">
        <p14:creationId xmlns:p14="http://schemas.microsoft.com/office/powerpoint/2010/main" val="24734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31CF08F8-D51D-4DAD-0F12-99B9D9EB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3563463"/>
            <a:ext cx="6017343" cy="3382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A large building with a statue in front of it&#10;&#10;Description automatically generated with medium confidence">
            <a:extLst>
              <a:ext uri="{FF2B5EF4-FFF2-40B4-BE49-F238E27FC236}">
                <a16:creationId xmlns:a16="http://schemas.microsoft.com/office/drawing/2014/main" id="{0A999301-9A63-5FF1-AC49-53FADDCCF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83" y="328561"/>
            <a:ext cx="3578943" cy="4771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 picture containing text, tree, road, way&#10;&#10;Description automatically generated">
            <a:extLst>
              <a:ext uri="{FF2B5EF4-FFF2-40B4-BE49-F238E27FC236}">
                <a16:creationId xmlns:a16="http://schemas.microsoft.com/office/drawing/2014/main" id="{37DF7B34-C03B-0604-E825-46CF17E2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14434" cy="3382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881E1A-8F6D-E3E6-60BD-44646EBD32C0}"/>
              </a:ext>
            </a:extLst>
          </p:cNvPr>
          <p:cNvSpPr txBox="1"/>
          <p:nvPr/>
        </p:nvSpPr>
        <p:spPr>
          <a:xfrm>
            <a:off x="6725265" y="5506064"/>
            <a:ext cx="423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dirty="0"/>
              <a:t>1.(up/</a:t>
            </a:r>
            <a:r>
              <a:rPr lang="nb-NO" dirty="0" err="1"/>
              <a:t>left</a:t>
            </a:r>
            <a:r>
              <a:rPr lang="nb-NO" dirty="0"/>
              <a:t>). </a:t>
            </a:r>
            <a:r>
              <a:rPr lang="nb-NO" dirty="0" err="1"/>
              <a:t>Mariupol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and </a:t>
            </a:r>
            <a:r>
              <a:rPr lang="nb-NO" dirty="0" err="1"/>
              <a:t>after</a:t>
            </a:r>
            <a:r>
              <a:rPr lang="nb-NO" dirty="0"/>
              <a:t> Russian </a:t>
            </a:r>
            <a:r>
              <a:rPr lang="en-US" dirty="0"/>
              <a:t>‘liberators’. 2. (down/left) –monument with Soviet flag in Mariupol; 3. Lenin statue in occupied Novaya </a:t>
            </a:r>
            <a:r>
              <a:rPr lang="en-US" dirty="0" err="1"/>
              <a:t>Kakhovka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2287C-B048-87FC-E7B8-B62C45FD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85" y="1145456"/>
            <a:ext cx="8583373" cy="55208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For the West (and the EU specifically)</a:t>
            </a:r>
          </a:p>
          <a:p>
            <a:pPr marL="1028700" lvl="1" indent="-342900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for new transatlantic unity (Anti-Putin coalition)</a:t>
            </a:r>
          </a:p>
          <a:p>
            <a:pPr marL="1028700" lvl="1" indent="-342900"/>
            <a:r>
              <a:rPr lang="en-US" sz="2200" dirty="0"/>
              <a:t>Breaking stereotype that full-scale European war is no longer possible </a:t>
            </a:r>
          </a:p>
          <a:p>
            <a:pPr marL="1028700" lvl="1" indent="-342900"/>
            <a:r>
              <a:rPr lang="en-US" sz="2200" dirty="0"/>
              <a:t>Profoundly challenging the global non-proliferation regime</a:t>
            </a:r>
          </a:p>
          <a:p>
            <a:pPr marL="1028700" lvl="1" indent="-342900"/>
            <a:r>
              <a:rPr lang="en-US" sz="2200" dirty="0"/>
              <a:t>Revealing the need to take protection of values (and autocrats who challenge them) seriously</a:t>
            </a:r>
          </a:p>
          <a:p>
            <a:pPr marL="1028700" lvl="1" indent="-342900"/>
            <a:r>
              <a:rPr lang="en-US" sz="2200" dirty="0"/>
              <a:t>Showing how dangerous resource dependence on autocrats is </a:t>
            </a:r>
          </a:p>
          <a:p>
            <a:pPr marL="1028700" lvl="1" indent="-342900"/>
            <a:r>
              <a:rPr lang="en-US" sz="2200" dirty="0"/>
              <a:t>Challenge of autocrats’ creating their own unions (BRICS)</a:t>
            </a:r>
          </a:p>
          <a:p>
            <a:pPr marL="1028700" lvl="1" indent="-342900"/>
            <a:r>
              <a:rPr lang="en-US" sz="2200" dirty="0"/>
              <a:t>Demonstrating the power of propaganda and post-truth</a:t>
            </a:r>
          </a:p>
          <a:p>
            <a:pPr marL="1028700" lvl="1" indent="-342900"/>
            <a:r>
              <a:rPr lang="en-US" sz="2200" dirty="0"/>
              <a:t>Showcasing that post-modern agenda does not work for all and the </a:t>
            </a:r>
            <a:r>
              <a:rPr lang="en-US" sz="2200" dirty="0" err="1"/>
              <a:t>geopoliticization</a:t>
            </a:r>
            <a:r>
              <a:rPr lang="en-US" sz="2200" dirty="0"/>
              <a:t> of international cooperation (ENP/</a:t>
            </a:r>
            <a:r>
              <a:rPr lang="en-US" sz="2200" dirty="0" err="1"/>
              <a:t>EaP</a:t>
            </a:r>
            <a:r>
              <a:rPr lang="en-US" sz="2200" dirty="0"/>
              <a:t>)</a:t>
            </a:r>
          </a:p>
          <a:p>
            <a:pPr marL="1028700" lvl="1" indent="-342900"/>
            <a:r>
              <a:rPr lang="en-US" sz="2200" dirty="0"/>
              <a:t>Challenge of holding a state responsible for war and prosecuting war criminals </a:t>
            </a:r>
            <a:endParaRPr lang="en-US" sz="2800" dirty="0"/>
          </a:p>
          <a:p>
            <a:pPr marL="1028700" lvl="1" indent="-342900"/>
            <a:endParaRPr lang="en-US" sz="2800" b="1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107F1CF-2347-B72D-4312-A04E73ADB6DD}"/>
              </a:ext>
            </a:extLst>
          </p:cNvPr>
          <p:cNvSpPr txBox="1">
            <a:spLocks/>
          </p:cNvSpPr>
          <p:nvPr/>
        </p:nvSpPr>
        <p:spPr>
          <a:xfrm>
            <a:off x="899746" y="372302"/>
            <a:ext cx="10392507" cy="446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tx1"/>
                </a:solidFill>
              </a:rPr>
              <a:t>Why is Russia’s war against Ukraine </a:t>
            </a:r>
            <a:r>
              <a:rPr lang="en-US" sz="2800" b="1">
                <a:solidFill>
                  <a:srgbClr val="C00000"/>
                </a:solidFill>
              </a:rPr>
              <a:t>SO </a:t>
            </a:r>
            <a:r>
              <a:rPr lang="en-US" sz="2800" b="1">
                <a:solidFill>
                  <a:schemeClr val="tx1"/>
                </a:solidFill>
              </a:rPr>
              <a:t>important? (2)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411855-4742-8B5E-978D-3AE858CA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58" y="1283724"/>
            <a:ext cx="336232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048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B8A36-64B9-E6BE-4822-AA26A442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46" y="359633"/>
            <a:ext cx="10392507" cy="4957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EU Response to War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34125-EFA3-EC52-D5D3-EF27FD567B67}"/>
              </a:ext>
            </a:extLst>
          </p:cNvPr>
          <p:cNvSpPr txBox="1"/>
          <p:nvPr/>
        </p:nvSpPr>
        <p:spPr>
          <a:xfrm>
            <a:off x="560440" y="1108437"/>
            <a:ext cx="7380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Political reactions</a:t>
            </a:r>
            <a:r>
              <a:rPr lang="en-US" sz="2400" dirty="0"/>
              <a:t>, incl. calls from HR/VP to Member States to boost arm supplies to Ukraine, cancellation of visa facilitation benefits for Russian diplomats and officials and self-critique as to the dependency on Russian fossil fuels.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Six packages of sanctions, </a:t>
            </a:r>
            <a:r>
              <a:rPr lang="en-US" sz="2400" dirty="0"/>
              <a:t>incl. ambitious sanctions against individuals, sanctions against Russian Central Bank, oil embargo, sanctions against media channels and ban for Russia-owned aircrafts to enter EU air-space.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Changes to internal policies, </a:t>
            </a:r>
            <a:r>
              <a:rPr lang="en-US" sz="2400" dirty="0"/>
              <a:t>incl. Strategic Defense Compass, </a:t>
            </a:r>
            <a:r>
              <a:rPr lang="en-US" sz="2400" dirty="0" err="1"/>
              <a:t>RePowerEU</a:t>
            </a:r>
            <a:r>
              <a:rPr lang="en-US" sz="2400" dirty="0"/>
              <a:t> and common gas procurements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1D511FC-365B-9C36-1A77-5AC1348C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64" y="872467"/>
            <a:ext cx="3690296" cy="245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indoor, key&#10;&#10;Description automatically generated">
            <a:extLst>
              <a:ext uri="{FF2B5EF4-FFF2-40B4-BE49-F238E27FC236}">
                <a16:creationId xmlns:a16="http://schemas.microsoft.com/office/drawing/2014/main" id="{E4661272-80C5-E08B-7AE5-CBD6014AF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92" y="3555266"/>
            <a:ext cx="3647768" cy="2430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A5990-1AA8-D549-4D3E-F927C371E54B}"/>
              </a:ext>
            </a:extLst>
          </p:cNvPr>
          <p:cNvSpPr txBox="1"/>
          <p:nvPr/>
        </p:nvSpPr>
        <p:spPr>
          <a:xfrm>
            <a:off x="7941264" y="6186586"/>
            <a:ext cx="411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Source</a:t>
            </a:r>
            <a:r>
              <a:rPr lang="en-US" dirty="0"/>
              <a:t>: </a:t>
            </a:r>
            <a:r>
              <a:rPr lang="en-US" dirty="0" err="1"/>
              <a:t>AlJazeera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3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D013C4-8800-5C6C-F93E-F67159F0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68" y="267077"/>
            <a:ext cx="10391775" cy="5942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EU Response to War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1E93D-8A84-945D-BFCB-99DECFBA7884}"/>
              </a:ext>
            </a:extLst>
          </p:cNvPr>
          <p:cNvSpPr txBox="1"/>
          <p:nvPr/>
        </p:nvSpPr>
        <p:spPr>
          <a:xfrm>
            <a:off x="968016" y="1160206"/>
            <a:ext cx="10481187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>
                <a:solidFill>
                  <a:srgbClr val="C00000"/>
                </a:solidFill>
              </a:rPr>
              <a:t>Unprecedented</a:t>
            </a:r>
            <a:r>
              <a:rPr lang="nb-NO" sz="2000" b="1" dirty="0">
                <a:solidFill>
                  <a:srgbClr val="C00000"/>
                </a:solidFill>
              </a:rPr>
              <a:t> support to </a:t>
            </a:r>
            <a:r>
              <a:rPr lang="nb-NO" sz="2000" b="1" dirty="0" err="1">
                <a:solidFill>
                  <a:srgbClr val="C00000"/>
                </a:solidFill>
              </a:rPr>
              <a:t>Ukraine</a:t>
            </a:r>
            <a:endParaRPr lang="nb-NO" sz="2000" b="1" dirty="0">
              <a:solidFill>
                <a:srgbClr val="C00000"/>
              </a:solidFill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Political talks over granting Ukraine a membership perspective </a:t>
            </a: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Ukraine’s joining E-ENTSO network a year earlier than planned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One-year suspension of all import duties for Ukraine’s products</a:t>
            </a: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Deployment of the EU Peace Facility (1.5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EUR, first ever deployment to fund weapons for a third state)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Emergency macro-financial assistance package worth 1.2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EUR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Humanitarian assistance and relief supplies worth 93 million EUR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Setting up the Ukraine Solidarity Trust Fund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Temporary collective protection scheme for Ukrainian refugees (3.5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EUR pre-financing to Member States hosting Ukrainians (first ever activation of Temporary Protection Directive)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</a:rPr>
              <a:t>Visits of high-level EU officials, especially following the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Bucha</a:t>
            </a:r>
            <a:r>
              <a:rPr lang="en-US" sz="2000" dirty="0">
                <a:effectLst/>
                <a:ea typeface="Calibri" panose="020F0502020204030204" pitchFamily="34" charset="0"/>
              </a:rPr>
              <a:t> massacre in March 2022</a:t>
            </a:r>
            <a:endParaRPr lang="en-US" sz="2000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7A74081-AE75-8EBE-4510-58A4846BB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232" flipH="1">
            <a:off x="8976154" y="753340"/>
            <a:ext cx="2132450" cy="14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60D35D9-68E1-D25B-22DE-BCDC3FAB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73" flipH="1">
            <a:off x="8700776" y="3477339"/>
            <a:ext cx="2296816" cy="153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50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0C7D6-C982-9F72-670D-BFA7FC76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" y="1326739"/>
            <a:ext cx="7020078" cy="52740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200">
                <a:solidFill>
                  <a:schemeClr val="tx1"/>
                </a:solidFill>
              </a:rPr>
              <a:t>The dynamics and challenges of Member States’ foreign policy cooperation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200">
                <a:solidFill>
                  <a:schemeClr val="tx1"/>
                </a:solidFill>
              </a:rPr>
              <a:t>Continuity and change of specific Member States’ policies vis-a-vis Russia and Ukraine during the crisis (e.g. Germany, Austria)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tx1"/>
                </a:solidFill>
              </a:rPr>
              <a:t>EU’s Russia policy since the Euromaidan, i.e. EU’s insufficient involvement in oil and gas supplies’ issues / EU and the Nord Stream 2 project.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tx1"/>
                </a:solidFill>
              </a:rPr>
              <a:t>EU’s and Member States’ changing discourses as to energy dependency on Russia following the outbreak of the war (‘blame games and claiming credit’)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tx1"/>
                </a:solidFill>
              </a:rPr>
              <a:t>EU security actorness, transatlantic relations and the future of the ‘strategic autonomy’ concept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tx1"/>
                </a:solidFill>
              </a:rPr>
              <a:t>EU-UK relations in the context of the war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740CC67-507B-0C34-D05D-BA38E2EBFD80}"/>
              </a:ext>
            </a:extLst>
          </p:cNvPr>
          <p:cNvSpPr txBox="1">
            <a:spLocks/>
          </p:cNvSpPr>
          <p:nvPr/>
        </p:nvSpPr>
        <p:spPr>
          <a:xfrm>
            <a:off x="828522" y="537343"/>
            <a:ext cx="10391775" cy="59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C00000"/>
                </a:solidFill>
              </a:rPr>
              <a:t>EU Response to War: What Shall We Study? (1)</a:t>
            </a:r>
          </a:p>
        </p:txBody>
      </p:sp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5C94C64A-06E9-4C2D-6887-C6B5DABCA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80" y="1326739"/>
            <a:ext cx="4546805" cy="255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993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4DCD026-0C6D-13A0-E133-0CC08D14CB5E}"/>
              </a:ext>
            </a:extLst>
          </p:cNvPr>
          <p:cNvSpPr txBox="1">
            <a:spLocks/>
          </p:cNvSpPr>
          <p:nvPr/>
        </p:nvSpPr>
        <p:spPr>
          <a:xfrm>
            <a:off x="504967" y="675564"/>
            <a:ext cx="3609833" cy="520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 Response to War: What Shall We Study? (2)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DA24548-3632-E48B-03AA-BB35A2E2D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800297"/>
              </p:ext>
            </p:extLst>
          </p:nvPr>
        </p:nvGraphicFramePr>
        <p:xfrm>
          <a:off x="4776730" y="739998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1408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Maryna Rabinovych</dc:creator>
  <cp:lastModifiedBy>Maryna Rabinovych</cp:lastModifiedBy>
  <cp:revision>40</cp:revision>
  <dcterms:created xsi:type="dcterms:W3CDTF">2022-05-05T20:05:30Z</dcterms:created>
  <dcterms:modified xsi:type="dcterms:W3CDTF">2022-05-06T13:59:43Z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2022-05-05T20:05:30Z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431136e5-5cb4-4e21-bdca-6bd5feed6fb2</vt:lpwstr>
  </property>
  <property fmtid="{D5CDD505-2E9C-101B-9397-08002B2CF9AE}" pid="8" name="MSIP_Label_b4114459-e220-4ae9-b339-4ebe6008cdd4_ContentBits">
    <vt:lpwstr>0</vt:lpwstr>
  </property>
</Properties>
</file>